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6" r:id="rId4"/>
  </p:sldMasterIdLst>
  <p:notesMasterIdLst>
    <p:notesMasterId r:id="rId30"/>
  </p:notesMasterIdLst>
  <p:sldIdLst>
    <p:sldId id="256" r:id="rId5"/>
    <p:sldId id="2145707866" r:id="rId6"/>
    <p:sldId id="2145707843" r:id="rId7"/>
    <p:sldId id="1035" r:id="rId8"/>
    <p:sldId id="2145707864" r:id="rId9"/>
    <p:sldId id="2145707828" r:id="rId10"/>
    <p:sldId id="2145707836" r:id="rId11"/>
    <p:sldId id="258" r:id="rId12"/>
    <p:sldId id="5900" r:id="rId13"/>
    <p:sldId id="260" r:id="rId14"/>
    <p:sldId id="5823" r:id="rId15"/>
    <p:sldId id="1025" r:id="rId16"/>
    <p:sldId id="5826" r:id="rId17"/>
    <p:sldId id="2145707858" r:id="rId18"/>
    <p:sldId id="2145707850" r:id="rId19"/>
    <p:sldId id="2145707859" r:id="rId20"/>
    <p:sldId id="2145707860" r:id="rId21"/>
    <p:sldId id="5902" r:id="rId22"/>
    <p:sldId id="2145707846" r:id="rId23"/>
    <p:sldId id="5903" r:id="rId24"/>
    <p:sldId id="2145707867" r:id="rId25"/>
    <p:sldId id="2145707868" r:id="rId26"/>
    <p:sldId id="262" r:id="rId27"/>
    <p:sldId id="2145707865" r:id="rId28"/>
    <p:sldId id="214570786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3FC"/>
    <a:srgbClr val="FF40FF"/>
    <a:srgbClr val="FF832B"/>
    <a:srgbClr val="FF7F23"/>
    <a:srgbClr val="FF781A"/>
    <a:srgbClr val="F36E19"/>
    <a:srgbClr val="BA8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5853"/>
  </p:normalViewPr>
  <p:slideViewPr>
    <p:cSldViewPr snapToGrid="0">
      <p:cViewPr varScale="1">
        <p:scale>
          <a:sx n="93" d="100"/>
          <a:sy n="93" d="100"/>
        </p:scale>
        <p:origin x="216" y="5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85" d="100"/>
          <a:sy n="85" d="100"/>
        </p:scale>
        <p:origin x="392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5D741-300A-E549-A65B-901C6FFE8171}" type="datetimeFigureOut">
              <a:rPr lang="en-GB" smtClean="0"/>
              <a:t>14/11/2025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B2BD5-B2EC-564C-8E63-7BBD99EEAE92}" type="slidenum">
              <a:rPr lang="en-GB" smtClean="0"/>
              <a:t>‹#›</a:t>
            </a:fld>
            <a:endParaRPr lang="en-GB"/>
          </a:p>
        </p:txBody>
      </p:sp>
    </p:spTree>
    <p:extLst>
      <p:ext uri="{BB962C8B-B14F-4D97-AF65-F5344CB8AC3E}">
        <p14:creationId xmlns:p14="http://schemas.microsoft.com/office/powerpoint/2010/main" val="422311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BB2BD5-B2EC-564C-8E63-7BBD99EEAE92}" type="slidenum">
              <a:rPr lang="en-GB" smtClean="0"/>
              <a:t>1</a:t>
            </a:fld>
            <a:endParaRPr lang="en-GB"/>
          </a:p>
        </p:txBody>
      </p:sp>
    </p:spTree>
    <p:extLst>
      <p:ext uri="{BB962C8B-B14F-4D97-AF65-F5344CB8AC3E}">
        <p14:creationId xmlns:p14="http://schemas.microsoft.com/office/powerpoint/2010/main" val="208109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EF37F055-DCB4-4D65-B898-0265A36C6807}" type="slidenum">
              <a:rPr lang="nl-BE" smtClean="0"/>
              <a:pPr>
                <a:defRPr/>
              </a:pPr>
              <a:t>11</a:t>
            </a:fld>
            <a:endParaRPr lang="nl-BE"/>
          </a:p>
        </p:txBody>
      </p:sp>
    </p:spTree>
    <p:extLst>
      <p:ext uri="{BB962C8B-B14F-4D97-AF65-F5344CB8AC3E}">
        <p14:creationId xmlns:p14="http://schemas.microsoft.com/office/powerpoint/2010/main" val="70793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EF37F055-DCB4-4D65-B898-0265A36C6807}" type="slidenum">
              <a:rPr lang="nl-BE" smtClean="0"/>
              <a:pPr>
                <a:defRPr/>
              </a:pPr>
              <a:t>13</a:t>
            </a:fld>
            <a:endParaRPr lang="nl-BE"/>
          </a:p>
        </p:txBody>
      </p:sp>
    </p:spTree>
    <p:extLst>
      <p:ext uri="{BB962C8B-B14F-4D97-AF65-F5344CB8AC3E}">
        <p14:creationId xmlns:p14="http://schemas.microsoft.com/office/powerpoint/2010/main" val="412560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BB2BD5-B2EC-564C-8E63-7BBD99EEAE92}" type="slidenum">
              <a:rPr lang="en-GB" smtClean="0"/>
              <a:t>19</a:t>
            </a:fld>
            <a:endParaRPr lang="en-GB"/>
          </a:p>
        </p:txBody>
      </p:sp>
    </p:spTree>
    <p:extLst>
      <p:ext uri="{BB962C8B-B14F-4D97-AF65-F5344CB8AC3E}">
        <p14:creationId xmlns:p14="http://schemas.microsoft.com/office/powerpoint/2010/main" val="159419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69D2-7808-2287-0A90-386EFF08F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505BD-6280-EA01-5B14-14D1E24BB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F5C6E-A22E-150F-EAF4-F4B53716029F}"/>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EEBD7FC4-E670-7F31-0827-F4B1FCD4339B}"/>
              </a:ext>
            </a:extLst>
          </p:cNvPr>
          <p:cNvSpPr>
            <a:spLocks noGrp="1"/>
          </p:cNvSpPr>
          <p:nvPr>
            <p:ph type="sldNum" sz="quarter" idx="5"/>
          </p:nvPr>
        </p:nvSpPr>
        <p:spPr/>
        <p:txBody>
          <a:bodyPr/>
          <a:lstStyle/>
          <a:p>
            <a:fld id="{AC336E3B-861C-498F-8BB4-44DF0B46518F}" type="slidenum">
              <a:rPr lang="nl-BE" smtClean="0"/>
              <a:t>2</a:t>
            </a:fld>
            <a:endParaRPr lang="nl-BE"/>
          </a:p>
        </p:txBody>
      </p:sp>
    </p:spTree>
    <p:extLst>
      <p:ext uri="{BB962C8B-B14F-4D97-AF65-F5344CB8AC3E}">
        <p14:creationId xmlns:p14="http://schemas.microsoft.com/office/powerpoint/2010/main" val="174658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98C8-E20B-5DCE-815E-50ECB4D20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67C68-1B1A-B403-ED0E-8F2F737F7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E1A5E-DEB8-A40B-6CC5-9569C0883A0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54DFAA-D7F9-B2DC-57B0-EE5932D9B5D9}"/>
              </a:ext>
            </a:extLst>
          </p:cNvPr>
          <p:cNvSpPr>
            <a:spLocks noGrp="1"/>
          </p:cNvSpPr>
          <p:nvPr>
            <p:ph type="sldNum" sz="quarter" idx="5"/>
          </p:nvPr>
        </p:nvSpPr>
        <p:spPr/>
        <p:txBody>
          <a:bodyPr/>
          <a:lstStyle/>
          <a:p>
            <a:fld id="{9DBB2BD5-B2EC-564C-8E63-7BBD99EEAE92}" type="slidenum">
              <a:rPr lang="en-GB" smtClean="0"/>
              <a:t>4</a:t>
            </a:fld>
            <a:endParaRPr lang="en-GB"/>
          </a:p>
        </p:txBody>
      </p:sp>
    </p:spTree>
    <p:extLst>
      <p:ext uri="{BB962C8B-B14F-4D97-AF65-F5344CB8AC3E}">
        <p14:creationId xmlns:p14="http://schemas.microsoft.com/office/powerpoint/2010/main" val="186207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7C562-AECC-D62A-4162-22AB8200A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C7F92-A04F-7AE7-56DC-4CCC08530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1ABC2-213F-AE39-5124-51623569799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FE90A3-45F6-DF37-D1D3-18C5C42CD2D4}"/>
              </a:ext>
            </a:extLst>
          </p:cNvPr>
          <p:cNvSpPr>
            <a:spLocks noGrp="1"/>
          </p:cNvSpPr>
          <p:nvPr>
            <p:ph type="sldNum" sz="quarter" idx="5"/>
          </p:nvPr>
        </p:nvSpPr>
        <p:spPr/>
        <p:txBody>
          <a:bodyPr/>
          <a:lstStyle/>
          <a:p>
            <a:fld id="{9DBB2BD5-B2EC-564C-8E63-7BBD99EEAE92}" type="slidenum">
              <a:rPr lang="en-GB" smtClean="0"/>
              <a:t>5</a:t>
            </a:fld>
            <a:endParaRPr lang="en-GB"/>
          </a:p>
        </p:txBody>
      </p:sp>
    </p:spTree>
    <p:extLst>
      <p:ext uri="{BB962C8B-B14F-4D97-AF65-F5344CB8AC3E}">
        <p14:creationId xmlns:p14="http://schemas.microsoft.com/office/powerpoint/2010/main" val="46422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EF370-B9C6-0754-3769-80F36DDBF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C683C-209F-219A-992C-E0C31D525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EE44C-94A5-5C91-A240-E41BA622F3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EB59F50-B7AC-81B4-C8D7-01809A211FC5}"/>
              </a:ext>
            </a:extLst>
          </p:cNvPr>
          <p:cNvSpPr>
            <a:spLocks noGrp="1"/>
          </p:cNvSpPr>
          <p:nvPr>
            <p:ph type="sldNum" sz="quarter" idx="5"/>
          </p:nvPr>
        </p:nvSpPr>
        <p:spPr/>
        <p:txBody>
          <a:bodyPr/>
          <a:lstStyle/>
          <a:p>
            <a:fld id="{9DBB2BD5-B2EC-564C-8E63-7BBD99EEAE92}" type="slidenum">
              <a:rPr lang="en-GB" smtClean="0"/>
              <a:t>6</a:t>
            </a:fld>
            <a:endParaRPr lang="en-GB"/>
          </a:p>
        </p:txBody>
      </p:sp>
    </p:spTree>
    <p:extLst>
      <p:ext uri="{BB962C8B-B14F-4D97-AF65-F5344CB8AC3E}">
        <p14:creationId xmlns:p14="http://schemas.microsoft.com/office/powerpoint/2010/main" val="257474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60623-4277-34B3-DCC2-B67BFB883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CB05B-C380-5C70-19B3-2A285BE0D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9F9D1-C1EA-9E45-1C4F-8F8650A9A0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E171D20-AA77-1CD0-2435-0BB2CE60F55A}"/>
              </a:ext>
            </a:extLst>
          </p:cNvPr>
          <p:cNvSpPr>
            <a:spLocks noGrp="1"/>
          </p:cNvSpPr>
          <p:nvPr>
            <p:ph type="sldNum" sz="quarter" idx="5"/>
          </p:nvPr>
        </p:nvSpPr>
        <p:spPr/>
        <p:txBody>
          <a:bodyPr/>
          <a:lstStyle/>
          <a:p>
            <a:fld id="{9DBB2BD5-B2EC-564C-8E63-7BBD99EEAE92}" type="slidenum">
              <a:rPr lang="en-GB" smtClean="0"/>
              <a:t>7</a:t>
            </a:fld>
            <a:endParaRPr lang="en-GB"/>
          </a:p>
        </p:txBody>
      </p:sp>
    </p:spTree>
    <p:extLst>
      <p:ext uri="{BB962C8B-B14F-4D97-AF65-F5344CB8AC3E}">
        <p14:creationId xmlns:p14="http://schemas.microsoft.com/office/powerpoint/2010/main" val="60733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BB2BD5-B2EC-564C-8E63-7BBD99EEAE92}" type="slidenum">
              <a:rPr lang="en-GB" smtClean="0"/>
              <a:t>8</a:t>
            </a:fld>
            <a:endParaRPr lang="en-GB"/>
          </a:p>
        </p:txBody>
      </p:sp>
    </p:spTree>
    <p:extLst>
      <p:ext uri="{BB962C8B-B14F-4D97-AF65-F5344CB8AC3E}">
        <p14:creationId xmlns:p14="http://schemas.microsoft.com/office/powerpoint/2010/main" val="97998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C0D7-F63E-1477-9E0F-2E281FBF4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3BEBC-EDD1-3D1B-79B6-30D01D73A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E0C95-1671-9888-A355-9438C13D66C9}"/>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D6A490B5-D870-243A-6BF0-3EAC50F28A19}"/>
              </a:ext>
            </a:extLst>
          </p:cNvPr>
          <p:cNvSpPr>
            <a:spLocks noGrp="1"/>
          </p:cNvSpPr>
          <p:nvPr>
            <p:ph type="sldNum" sz="quarter" idx="5"/>
          </p:nvPr>
        </p:nvSpPr>
        <p:spPr/>
        <p:txBody>
          <a:bodyPr/>
          <a:lstStyle/>
          <a:p>
            <a:pPr>
              <a:defRPr/>
            </a:pPr>
            <a:fld id="{EF37F055-DCB4-4D65-B898-0265A36C6807}" type="slidenum">
              <a:rPr lang="nl-BE" smtClean="0"/>
              <a:pPr>
                <a:defRPr/>
              </a:pPr>
              <a:t>9</a:t>
            </a:fld>
            <a:endParaRPr lang="nl-BE"/>
          </a:p>
        </p:txBody>
      </p:sp>
    </p:spTree>
    <p:extLst>
      <p:ext uri="{BB962C8B-B14F-4D97-AF65-F5344CB8AC3E}">
        <p14:creationId xmlns:p14="http://schemas.microsoft.com/office/powerpoint/2010/main" val="401484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DBB2BD5-B2EC-564C-8E63-7BBD99EEAE92}" type="slidenum">
              <a:rPr lang="en-GB" smtClean="0"/>
              <a:t>10</a:t>
            </a:fld>
            <a:endParaRPr lang="en-GB"/>
          </a:p>
        </p:txBody>
      </p:sp>
    </p:spTree>
    <p:extLst>
      <p:ext uri="{BB962C8B-B14F-4D97-AF65-F5344CB8AC3E}">
        <p14:creationId xmlns:p14="http://schemas.microsoft.com/office/powerpoint/2010/main" val="398361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DC0862B-4AE3-4B7C-9A25-4E84382F6E6A}" type="datetimeFigureOut">
              <a:rPr lang="en-US" smtClean="0"/>
              <a:t>11/14/25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385988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C0862B-4AE3-4B7C-9A25-4E84382F6E6A}" type="datetimeFigureOut">
              <a:rPr lang="en-US" smtClean="0"/>
              <a:t>11/14/25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45987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C0862B-4AE3-4B7C-9A25-4E84382F6E6A}" type="datetimeFigureOut">
              <a:rPr lang="en-US" smtClean="0"/>
              <a:t>11/14/25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418978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5BABCF77-96B6-4004-9F41-47E584D68D53}"/>
              </a:ext>
            </a:extLst>
          </p:cNvPr>
          <p:cNvSpPr>
            <a:spLocks noGrp="1"/>
          </p:cNvSpPr>
          <p:nvPr>
            <p:ph type="sldNum" sz="quarter" idx="12"/>
          </p:nvPr>
        </p:nvSpPr>
        <p:spPr/>
        <p:txBody>
          <a:bodyPr/>
          <a:lstStyle>
            <a:lvl1pPr>
              <a:defRPr/>
            </a:lvl1pPr>
          </a:lstStyle>
          <a:p>
            <a:pPr>
              <a:defRPr/>
            </a:pPr>
            <a:fld id="{81BCF624-5245-4941-97BD-9C7C6C280509}" type="slidenum">
              <a:rPr lang="nl-NL"/>
              <a:pPr>
                <a:defRPr/>
              </a:pPr>
              <a:t>‹#›</a:t>
            </a:fld>
            <a:endParaRPr lang="nl-NL"/>
          </a:p>
        </p:txBody>
      </p:sp>
    </p:spTree>
    <p:extLst>
      <p:ext uri="{BB962C8B-B14F-4D97-AF65-F5344CB8AC3E}">
        <p14:creationId xmlns:p14="http://schemas.microsoft.com/office/powerpoint/2010/main" val="188834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8431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DC0862B-4AE3-4B7C-9A25-4E84382F6E6A}" type="datetimeFigureOut">
              <a:rPr lang="en-US" smtClean="0"/>
              <a:t>11/14/25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293937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DC0862B-4AE3-4B7C-9A25-4E84382F6E6A}" type="datetimeFigureOut">
              <a:rPr lang="en-US" smtClean="0"/>
              <a:t>11/14/25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100497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DC0862B-4AE3-4B7C-9A25-4E84382F6E6A}" type="datetimeFigureOut">
              <a:rPr lang="en-US" smtClean="0"/>
              <a:pPr/>
              <a:t>11/14/25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247559-489E-41E6-8C49-678FACC831B0}" type="slidenum">
              <a:rPr lang="en-US" smtClean="0"/>
              <a:t>‹#›</a:t>
            </a:fld>
            <a:endParaRPr lang="en-US" dirty="0"/>
          </a:p>
        </p:txBody>
      </p:sp>
    </p:spTree>
    <p:extLst>
      <p:ext uri="{BB962C8B-B14F-4D97-AF65-F5344CB8AC3E}">
        <p14:creationId xmlns:p14="http://schemas.microsoft.com/office/powerpoint/2010/main" val="364116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DC0862B-4AE3-4B7C-9A25-4E84382F6E6A}" type="datetimeFigureOut">
              <a:rPr lang="en-US" smtClean="0"/>
              <a:t>11/14/25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387913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0862B-4AE3-4B7C-9A25-4E84382F6E6A}" type="datetimeFigureOut">
              <a:rPr lang="en-US" smtClean="0"/>
              <a:t>11/14/25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342346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C0862B-4AE3-4B7C-9A25-4E84382F6E6A}" type="datetimeFigureOut">
              <a:rPr lang="en-US" smtClean="0"/>
              <a:t>11/14/25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272108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C0862B-4AE3-4B7C-9A25-4E84382F6E6A}" type="datetimeFigureOut">
              <a:rPr lang="en-US" smtClean="0"/>
              <a:pPr/>
              <a:t>11/14/25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47559-489E-41E6-8C49-678FACC831B0}" type="slidenum">
              <a:rPr lang="en-US" smtClean="0"/>
              <a:t>‹#›</a:t>
            </a:fld>
            <a:endParaRPr lang="en-US" dirty="0"/>
          </a:p>
        </p:txBody>
      </p:sp>
    </p:spTree>
    <p:extLst>
      <p:ext uri="{BB962C8B-B14F-4D97-AF65-F5344CB8AC3E}">
        <p14:creationId xmlns:p14="http://schemas.microsoft.com/office/powerpoint/2010/main" val="197013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0862B-4AE3-4B7C-9A25-4E84382F6E6A}" type="datetimeFigureOut">
              <a:rPr lang="en-US" smtClean="0"/>
              <a:pPr/>
              <a:t>11/14/25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47559-489E-41E6-8C49-678FACC831B0}" type="slidenum">
              <a:rPr lang="en-US" smtClean="0"/>
              <a:t>‹#›</a:t>
            </a:fld>
            <a:endParaRPr lang="en-US" dirty="0"/>
          </a:p>
        </p:txBody>
      </p:sp>
    </p:spTree>
    <p:extLst>
      <p:ext uri="{BB962C8B-B14F-4D97-AF65-F5344CB8AC3E}">
        <p14:creationId xmlns:p14="http://schemas.microsoft.com/office/powerpoint/2010/main" val="3472672906"/>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RTNERS BELGIUM CHOCOLATE AWARDS 2023 - Chocolaterie">
            <a:extLst>
              <a:ext uri="{FF2B5EF4-FFF2-40B4-BE49-F238E27FC236}">
                <a16:creationId xmlns:a16="http://schemas.microsoft.com/office/drawing/2014/main" id="{4FB4F7FA-BA07-E7C3-923E-F40D4A9616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543" y="1044791"/>
            <a:ext cx="4685078" cy="2635355"/>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CEABE0C-3242-9ACB-D8DC-BC5D5D219EB3}"/>
              </a:ext>
            </a:extLst>
          </p:cNvPr>
          <p:cNvSpPr>
            <a:spLocks noGrp="1"/>
          </p:cNvSpPr>
          <p:nvPr>
            <p:ph type="ctrTitle"/>
          </p:nvPr>
        </p:nvSpPr>
        <p:spPr>
          <a:xfrm>
            <a:off x="5622061" y="762538"/>
            <a:ext cx="5649349" cy="3199862"/>
          </a:xfrm>
        </p:spPr>
        <p:txBody>
          <a:bodyPr anchor="b">
            <a:normAutofit/>
          </a:bodyPr>
          <a:lstStyle/>
          <a:p>
            <a:pPr algn="l"/>
            <a:r>
              <a:rPr lang="nl-BE" sz="3600" i="0" dirty="0">
                <a:solidFill>
                  <a:srgbClr val="FFFFFF"/>
                </a:solidFill>
                <a:effectLst/>
                <a:latin typeface="Outfit" pitchFamily="2" charset="0"/>
              </a:rPr>
              <a:t>Draag bij aan een (h)eerlijke wereld en kies bewust voor de smaakvolle en boeiende sector van Belgische chocolade, koekjes en confiserie.</a:t>
            </a:r>
            <a:endParaRPr lang="en-US" sz="3600" dirty="0">
              <a:solidFill>
                <a:srgbClr val="FFFFFF"/>
              </a:solidFill>
              <a:latin typeface="Outfit" pitchFamily="2" charset="0"/>
            </a:endParaRPr>
          </a:p>
        </p:txBody>
      </p:sp>
      <p:sp>
        <p:nvSpPr>
          <p:cNvPr id="3" name="Subtitle 2">
            <a:extLst>
              <a:ext uri="{FF2B5EF4-FFF2-40B4-BE49-F238E27FC236}">
                <a16:creationId xmlns:a16="http://schemas.microsoft.com/office/drawing/2014/main" id="{A4B12818-0DB9-40F2-A291-047004F1F3BF}"/>
              </a:ext>
            </a:extLst>
          </p:cNvPr>
          <p:cNvSpPr>
            <a:spLocks noGrp="1"/>
          </p:cNvSpPr>
          <p:nvPr>
            <p:ph type="subTitle" idx="1"/>
          </p:nvPr>
        </p:nvSpPr>
        <p:spPr>
          <a:xfrm>
            <a:off x="5717682" y="4873404"/>
            <a:ext cx="5649350" cy="1222058"/>
          </a:xfrm>
        </p:spPr>
        <p:txBody>
          <a:bodyPr anchor="t">
            <a:normAutofit/>
          </a:bodyPr>
          <a:lstStyle/>
          <a:p>
            <a:pPr algn="l"/>
            <a:r>
              <a:rPr lang="en-US" sz="3600" dirty="0">
                <a:solidFill>
                  <a:srgbClr val="FFFFFF"/>
                </a:solidFill>
                <a:latin typeface="Outfit" pitchFamily="2" charset="0"/>
              </a:rPr>
              <a:t>Een (h)</a:t>
            </a:r>
            <a:r>
              <a:rPr lang="en-US" sz="3600" dirty="0" err="1">
                <a:solidFill>
                  <a:srgbClr val="FFFFFF"/>
                </a:solidFill>
                <a:latin typeface="Outfit" pitchFamily="2" charset="0"/>
              </a:rPr>
              <a:t>eerlijke</a:t>
            </a:r>
            <a:r>
              <a:rPr lang="en-US" sz="3600" dirty="0">
                <a:solidFill>
                  <a:srgbClr val="FFFFFF"/>
                </a:solidFill>
                <a:latin typeface="Outfit" pitchFamily="2" charset="0"/>
              </a:rPr>
              <a:t> </a:t>
            </a:r>
            <a:r>
              <a:rPr lang="en-US" sz="3600" dirty="0" err="1">
                <a:solidFill>
                  <a:srgbClr val="FFFFFF"/>
                </a:solidFill>
                <a:latin typeface="Outfit" pitchFamily="2" charset="0"/>
              </a:rPr>
              <a:t>toekomst</a:t>
            </a:r>
            <a:r>
              <a:rPr lang="en-US" sz="3600" dirty="0">
                <a:solidFill>
                  <a:srgbClr val="FFFFFF"/>
                </a:solidFill>
                <a:latin typeface="Outfit" pitchFamily="2" charset="0"/>
              </a:rPr>
              <a:t>, </a:t>
            </a:r>
            <a:r>
              <a:rPr lang="en-US" sz="3600" dirty="0" err="1">
                <a:solidFill>
                  <a:srgbClr val="FFFFFF"/>
                </a:solidFill>
                <a:latin typeface="Outfit" pitchFamily="2" charset="0"/>
              </a:rPr>
              <a:t>ook</a:t>
            </a:r>
            <a:r>
              <a:rPr lang="en-US" sz="3600" dirty="0">
                <a:solidFill>
                  <a:srgbClr val="FFFFFF"/>
                </a:solidFill>
                <a:latin typeface="Outfit" pitchFamily="2" charset="0"/>
              </a:rPr>
              <a:t> </a:t>
            </a:r>
            <a:r>
              <a:rPr lang="en-US" sz="3600" dirty="0" err="1">
                <a:solidFill>
                  <a:srgbClr val="FFFFFF"/>
                </a:solidFill>
                <a:latin typeface="Outfit" pitchFamily="2" charset="0"/>
              </a:rPr>
              <a:t>voor</a:t>
            </a:r>
            <a:r>
              <a:rPr lang="en-US" sz="3600" dirty="0">
                <a:solidFill>
                  <a:srgbClr val="FFFFFF"/>
                </a:solidFill>
                <a:latin typeface="Outfit" pitchFamily="2" charset="0"/>
              </a:rPr>
              <a:t> </a:t>
            </a:r>
            <a:r>
              <a:rPr lang="en-US" sz="3600" dirty="0" err="1">
                <a:solidFill>
                  <a:srgbClr val="FFFFFF"/>
                </a:solidFill>
                <a:latin typeface="Outfit" pitchFamily="2" charset="0"/>
              </a:rPr>
              <a:t>jou</a:t>
            </a:r>
            <a:endParaRPr lang="en-US" sz="3600" dirty="0">
              <a:solidFill>
                <a:srgbClr val="FFFFFF"/>
              </a:solidFill>
              <a:latin typeface="Outfit" pitchFamily="2" charset="0"/>
            </a:endParaRPr>
          </a:p>
        </p:txBody>
      </p:sp>
      <p:sp>
        <p:nvSpPr>
          <p:cNvPr id="103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6B3FBE-47BF-9D6F-40D7-323E16718CD0}"/>
              </a:ext>
            </a:extLst>
          </p:cNvPr>
          <p:cNvSpPr txBox="1"/>
          <p:nvPr/>
        </p:nvSpPr>
        <p:spPr>
          <a:xfrm>
            <a:off x="4835236" y="2923309"/>
            <a:ext cx="184731" cy="369332"/>
          </a:xfrm>
          <a:prstGeom prst="rect">
            <a:avLst/>
          </a:prstGeom>
          <a:noFill/>
        </p:spPr>
        <p:txBody>
          <a:bodyPr wrap="none" rtlCol="0">
            <a:spAutoFit/>
          </a:bodyPr>
          <a:lstStyle/>
          <a:p>
            <a:endParaRPr lang="en-GB" dirty="0"/>
          </a:p>
        </p:txBody>
      </p:sp>
      <p:sp>
        <p:nvSpPr>
          <p:cNvPr id="5" name="TextBox 4">
            <a:extLst>
              <a:ext uri="{FF2B5EF4-FFF2-40B4-BE49-F238E27FC236}">
                <a16:creationId xmlns:a16="http://schemas.microsoft.com/office/drawing/2014/main" id="{546C9F84-3087-DFA0-FAE3-058497E63834}"/>
              </a:ext>
            </a:extLst>
          </p:cNvPr>
          <p:cNvSpPr txBox="1"/>
          <p:nvPr/>
        </p:nvSpPr>
        <p:spPr>
          <a:xfrm>
            <a:off x="6165273" y="4031673"/>
            <a:ext cx="184731" cy="369332"/>
          </a:xfrm>
          <a:prstGeom prst="rect">
            <a:avLst/>
          </a:prstGeom>
          <a:noFill/>
        </p:spPr>
        <p:txBody>
          <a:bodyPr wrap="none" rtlCol="0">
            <a:spAutoFit/>
          </a:bodyPr>
          <a:lstStyle/>
          <a:p>
            <a:endParaRPr lang="en-GB" dirty="0"/>
          </a:p>
        </p:txBody>
      </p:sp>
      <p:sp>
        <p:nvSpPr>
          <p:cNvPr id="4" name="TextBox 3">
            <a:extLst>
              <a:ext uri="{FF2B5EF4-FFF2-40B4-BE49-F238E27FC236}">
                <a16:creationId xmlns:a16="http://schemas.microsoft.com/office/drawing/2014/main" id="{7BC8675F-38F4-1B16-2C3A-552C183A2F13}"/>
              </a:ext>
            </a:extLst>
          </p:cNvPr>
          <p:cNvSpPr txBox="1"/>
          <p:nvPr/>
        </p:nvSpPr>
        <p:spPr>
          <a:xfrm>
            <a:off x="898413" y="4334795"/>
            <a:ext cx="2833166" cy="1569660"/>
          </a:xfrm>
          <a:prstGeom prst="rect">
            <a:avLst/>
          </a:prstGeom>
          <a:solidFill>
            <a:schemeClr val="bg2">
              <a:lumMod val="90000"/>
            </a:schemeClr>
          </a:solidFill>
        </p:spPr>
        <p:txBody>
          <a:bodyPr wrap="square" rtlCol="0">
            <a:spAutoFit/>
          </a:bodyPr>
          <a:lstStyle/>
          <a:p>
            <a:r>
              <a:rPr lang="en-GB" sz="3200" dirty="0">
                <a:latin typeface="Outfit" pitchFamily="2" charset="0"/>
              </a:rPr>
              <a:t>Insert </a:t>
            </a:r>
          </a:p>
          <a:p>
            <a:r>
              <a:rPr lang="en-GB" sz="3200" dirty="0">
                <a:latin typeface="Outfit" pitchFamily="2" charset="0"/>
              </a:rPr>
              <a:t>het logo van je </a:t>
            </a:r>
            <a:r>
              <a:rPr lang="en-GB" sz="3200" dirty="0" err="1">
                <a:latin typeface="Outfit" pitchFamily="2" charset="0"/>
              </a:rPr>
              <a:t>bedrijf</a:t>
            </a:r>
            <a:endParaRPr lang="en-GB" sz="3200" dirty="0">
              <a:latin typeface="Outfit" pitchFamily="2" charset="0"/>
            </a:endParaRPr>
          </a:p>
        </p:txBody>
      </p:sp>
    </p:spTree>
    <p:extLst>
      <p:ext uri="{BB962C8B-B14F-4D97-AF65-F5344CB8AC3E}">
        <p14:creationId xmlns:p14="http://schemas.microsoft.com/office/powerpoint/2010/main" val="396873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64FE-E6C4-8D6A-4C93-3B3ADA806729}"/>
              </a:ext>
            </a:extLst>
          </p:cNvPr>
          <p:cNvSpPr>
            <a:spLocks noGrp="1"/>
          </p:cNvSpPr>
          <p:nvPr>
            <p:ph type="title"/>
          </p:nvPr>
        </p:nvSpPr>
        <p:spPr>
          <a:xfrm>
            <a:off x="602672" y="249381"/>
            <a:ext cx="10986656" cy="1870364"/>
          </a:xfrm>
        </p:spPr>
        <p:txBody>
          <a:bodyPr vert="horz" lIns="91440" tIns="45720" rIns="91440" bIns="45720" rtlCol="0" anchor="ctr">
            <a:normAutofit/>
          </a:bodyPr>
          <a:lstStyle/>
          <a:p>
            <a:r>
              <a:rPr lang="en-US" sz="3600" dirty="0" err="1">
                <a:latin typeface="Outfit" pitchFamily="2" charset="0"/>
              </a:rPr>
              <a:t>Belgische</a:t>
            </a:r>
            <a:r>
              <a:rPr lang="en-US" sz="3600" dirty="0">
                <a:latin typeface="Outfit" pitchFamily="2" charset="0"/>
              </a:rPr>
              <a:t> </a:t>
            </a:r>
            <a:r>
              <a:rPr lang="en-US" sz="3600" dirty="0" err="1">
                <a:latin typeface="Outfit" pitchFamily="2" charset="0"/>
              </a:rPr>
              <a:t>bedrijven</a:t>
            </a:r>
            <a:r>
              <a:rPr lang="en-US" sz="3600" dirty="0">
                <a:latin typeface="Outfit" pitchFamily="2" charset="0"/>
              </a:rPr>
              <a:t> : </a:t>
            </a:r>
            <a:r>
              <a:rPr lang="en-US" sz="3600" dirty="0" err="1">
                <a:latin typeface="Outfit" pitchFamily="2" charset="0"/>
              </a:rPr>
              <a:t>pioniers</a:t>
            </a:r>
            <a:r>
              <a:rPr lang="en-US" sz="3600" dirty="0">
                <a:latin typeface="Outfit" pitchFamily="2" charset="0"/>
              </a:rPr>
              <a:t> </a:t>
            </a:r>
            <a:r>
              <a:rPr lang="en-US" sz="3600" dirty="0" err="1">
                <a:latin typeface="Outfit" pitchFamily="2" charset="0"/>
              </a:rPr>
              <a:t>sinds</a:t>
            </a:r>
            <a:r>
              <a:rPr lang="en-US" sz="3600" dirty="0">
                <a:latin typeface="Outfit" pitchFamily="2" charset="0"/>
              </a:rPr>
              <a:t> </a:t>
            </a:r>
            <a:r>
              <a:rPr lang="en-US" sz="3600" dirty="0" err="1">
                <a:latin typeface="Outfit" pitchFamily="2" charset="0"/>
              </a:rPr>
              <a:t>meer</a:t>
            </a:r>
            <a:r>
              <a:rPr lang="en-US" sz="3600" dirty="0">
                <a:latin typeface="Outfit" pitchFamily="2" charset="0"/>
              </a:rPr>
              <a:t> dan 100 </a:t>
            </a:r>
            <a:r>
              <a:rPr lang="en-US" sz="3600" dirty="0" err="1">
                <a:latin typeface="Outfit" pitchFamily="2" charset="0"/>
              </a:rPr>
              <a:t>jaar</a:t>
            </a:r>
            <a:r>
              <a:rPr lang="en-US" sz="3600" dirty="0">
                <a:latin typeface="Outfit" pitchFamily="2" charset="0"/>
              </a:rPr>
              <a:t> </a:t>
            </a:r>
            <a:r>
              <a:rPr lang="en-US" sz="3600" dirty="0" err="1">
                <a:latin typeface="Outfit" pitchFamily="2" charset="0"/>
              </a:rPr>
              <a:t>dankzij</a:t>
            </a:r>
            <a:r>
              <a:rPr lang="en-US" sz="3600" dirty="0">
                <a:latin typeface="Outfit" pitchFamily="2" charset="0"/>
              </a:rPr>
              <a:t> </a:t>
            </a:r>
            <a:r>
              <a:rPr lang="en-US" sz="3600" dirty="0" err="1">
                <a:latin typeface="Outfit" pitchFamily="2" charset="0"/>
              </a:rPr>
              <a:t>hun</a:t>
            </a:r>
            <a:r>
              <a:rPr lang="en-US" sz="3600" dirty="0">
                <a:latin typeface="Outfit" pitchFamily="2" charset="0"/>
              </a:rPr>
              <a:t> </a:t>
            </a:r>
            <a:r>
              <a:rPr lang="en-US" sz="3600" dirty="0" err="1">
                <a:latin typeface="Outfit" pitchFamily="2" charset="0"/>
              </a:rPr>
              <a:t>authenticiteit</a:t>
            </a:r>
            <a:r>
              <a:rPr lang="en-US" sz="3600" dirty="0">
                <a:latin typeface="Outfit" pitchFamily="2" charset="0"/>
              </a:rPr>
              <a:t>,  </a:t>
            </a:r>
            <a:r>
              <a:rPr lang="en-US" sz="3600" dirty="0" err="1">
                <a:latin typeface="Outfit" pitchFamily="2" charset="0"/>
              </a:rPr>
              <a:t>vakmanschap</a:t>
            </a:r>
            <a:r>
              <a:rPr lang="en-US" sz="3600" dirty="0">
                <a:latin typeface="Outfit" pitchFamily="2" charset="0"/>
              </a:rPr>
              <a:t>, </a:t>
            </a:r>
            <a:r>
              <a:rPr lang="en-US" sz="3600" dirty="0" err="1">
                <a:latin typeface="Outfit" pitchFamily="2" charset="0"/>
              </a:rPr>
              <a:t>innovatiekracht</a:t>
            </a:r>
            <a:r>
              <a:rPr lang="en-US" sz="3600" dirty="0">
                <a:latin typeface="Outfit" pitchFamily="2" charset="0"/>
              </a:rPr>
              <a:t> </a:t>
            </a:r>
            <a:r>
              <a:rPr lang="en-US" sz="3600" dirty="0" err="1">
                <a:latin typeface="Outfit" pitchFamily="2" charset="0"/>
              </a:rPr>
              <a:t>en</a:t>
            </a:r>
            <a:r>
              <a:rPr lang="en-US" sz="3600" dirty="0">
                <a:latin typeface="Outfit" pitchFamily="2" charset="0"/>
              </a:rPr>
              <a:t> entrepreneurship</a:t>
            </a:r>
          </a:p>
        </p:txBody>
      </p:sp>
      <p:sp>
        <p:nvSpPr>
          <p:cNvPr id="10" name="TextBox 9">
            <a:extLst>
              <a:ext uri="{FF2B5EF4-FFF2-40B4-BE49-F238E27FC236}">
                <a16:creationId xmlns:a16="http://schemas.microsoft.com/office/drawing/2014/main" id="{2AF1B60A-43EF-09C5-1675-D58B9D888C89}"/>
              </a:ext>
            </a:extLst>
          </p:cNvPr>
          <p:cNvSpPr txBox="1"/>
          <p:nvPr/>
        </p:nvSpPr>
        <p:spPr>
          <a:xfrm>
            <a:off x="0" y="2406436"/>
            <a:ext cx="3960000" cy="305573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p>
            <a:pPr marL="114300" algn="ctr" defTabSz="914400">
              <a:lnSpc>
                <a:spcPct val="90000"/>
              </a:lnSpc>
              <a:spcAft>
                <a:spcPts val="600"/>
              </a:spcAft>
            </a:pPr>
            <a:r>
              <a:rPr lang="en-US" sz="2400" b="1" i="0" dirty="0">
                <a:effectLst/>
                <a:latin typeface="Outfit" pitchFamily="2" charset="0"/>
              </a:rPr>
              <a:t>CHOCOLADE</a:t>
            </a:r>
          </a:p>
          <a:p>
            <a:pPr marL="342900" indent="-228600" defTabSz="914400">
              <a:lnSpc>
                <a:spcPct val="90000"/>
              </a:lnSpc>
              <a:spcAft>
                <a:spcPts val="600"/>
              </a:spcAft>
              <a:buFont typeface="Arial" panose="020B0604020202020204" pitchFamily="34" charset="0"/>
              <a:buChar char="•"/>
            </a:pPr>
            <a:r>
              <a:rPr lang="en-US" sz="2400" b="1" i="0" dirty="0">
                <a:effectLst/>
                <a:latin typeface="Outfit" pitchFamily="2" charset="0"/>
              </a:rPr>
              <a:t>1845 </a:t>
            </a:r>
            <a:r>
              <a:rPr lang="en-US" sz="2400" i="0" dirty="0">
                <a:effectLst/>
                <a:latin typeface="Outfit" pitchFamily="2" charset="0"/>
              </a:rPr>
              <a:t>Meurisse</a:t>
            </a:r>
          </a:p>
          <a:p>
            <a:pPr marL="342900" indent="-228600" defTabSz="914400">
              <a:lnSpc>
                <a:spcPct val="90000"/>
              </a:lnSpc>
              <a:spcAft>
                <a:spcPts val="600"/>
              </a:spcAft>
              <a:buFont typeface="Arial" panose="020B0604020202020204" pitchFamily="34" charset="0"/>
              <a:buChar char="•"/>
            </a:pPr>
            <a:r>
              <a:rPr lang="en-US" sz="2400" b="1" i="0" dirty="0">
                <a:effectLst/>
                <a:latin typeface="Outfit" pitchFamily="2" charset="0"/>
              </a:rPr>
              <a:t>1857</a:t>
            </a:r>
            <a:r>
              <a:rPr lang="en-US" sz="2400" dirty="0">
                <a:latin typeface="Outfit" pitchFamily="2" charset="0"/>
              </a:rPr>
              <a:t> </a:t>
            </a:r>
            <a:r>
              <a:rPr lang="en-US" sz="2400" b="0" i="0" dirty="0">
                <a:effectLst/>
                <a:latin typeface="Outfit" pitchFamily="2" charset="0"/>
              </a:rPr>
              <a:t>Neuhaus</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1883</a:t>
            </a:r>
            <a:r>
              <a:rPr lang="en-US" sz="2400" dirty="0">
                <a:latin typeface="Outfit" pitchFamily="2" charset="0"/>
              </a:rPr>
              <a:t> Côte d’or</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1913</a:t>
            </a:r>
            <a:r>
              <a:rPr lang="en-US" sz="2400" dirty="0">
                <a:latin typeface="Outfit" pitchFamily="2" charset="0"/>
              </a:rPr>
              <a:t> Leonidas</a:t>
            </a:r>
          </a:p>
          <a:p>
            <a:pPr marL="342900" indent="-228600" defTabSz="914400">
              <a:lnSpc>
                <a:spcPct val="90000"/>
              </a:lnSpc>
              <a:spcAft>
                <a:spcPts val="600"/>
              </a:spcAft>
              <a:buFont typeface="Arial" panose="020B0604020202020204" pitchFamily="34" charset="0"/>
              <a:buChar char="•"/>
            </a:pPr>
            <a:r>
              <a:rPr lang="en-US" sz="2400" b="1" i="0" dirty="0">
                <a:effectLst/>
                <a:latin typeface="Outfit" pitchFamily="2" charset="0"/>
              </a:rPr>
              <a:t>1912</a:t>
            </a:r>
            <a:r>
              <a:rPr lang="en-US" sz="2400" b="0" i="0" dirty="0">
                <a:effectLst/>
                <a:latin typeface="Outfit" pitchFamily="2" charset="0"/>
              </a:rPr>
              <a:t> Callebaut </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1926</a:t>
            </a:r>
            <a:r>
              <a:rPr lang="en-US" sz="2400" dirty="0">
                <a:latin typeface="Outfit" pitchFamily="2" charset="0"/>
              </a:rPr>
              <a:t> Godiva</a:t>
            </a:r>
          </a:p>
        </p:txBody>
      </p:sp>
      <p:sp>
        <p:nvSpPr>
          <p:cNvPr id="3" name="TextBox 2">
            <a:extLst>
              <a:ext uri="{FF2B5EF4-FFF2-40B4-BE49-F238E27FC236}">
                <a16:creationId xmlns:a16="http://schemas.microsoft.com/office/drawing/2014/main" id="{6EA1F0C6-9B6E-E39C-47DD-4E1186A92C4E}"/>
              </a:ext>
            </a:extLst>
          </p:cNvPr>
          <p:cNvSpPr txBox="1"/>
          <p:nvPr/>
        </p:nvSpPr>
        <p:spPr>
          <a:xfrm>
            <a:off x="4116000" y="2416038"/>
            <a:ext cx="3960000" cy="3055739"/>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92500" lnSpcReduction="10000"/>
          </a:bodyPr>
          <a:lstStyle/>
          <a:p>
            <a:pPr marL="114300" algn="ctr" defTabSz="914400">
              <a:lnSpc>
                <a:spcPct val="90000"/>
              </a:lnSpc>
              <a:spcAft>
                <a:spcPts val="600"/>
              </a:spcAft>
            </a:pPr>
            <a:r>
              <a:rPr lang="en-US" sz="2400" b="1" i="0" dirty="0">
                <a:effectLst/>
                <a:latin typeface="Outfit" pitchFamily="2" charset="0"/>
              </a:rPr>
              <a:t>BISCUITS</a:t>
            </a: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1867 </a:t>
            </a:r>
            <a:r>
              <a:rPr lang="en-US" sz="2600" dirty="0" err="1">
                <a:latin typeface="Outfit" pitchFamily="2" charset="0"/>
              </a:rPr>
              <a:t>Vondelmolen</a:t>
            </a:r>
            <a:endParaRPr lang="en-US" sz="26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i="0" dirty="0">
                <a:effectLst/>
                <a:latin typeface="Outfit" pitchFamily="2" charset="0"/>
              </a:rPr>
              <a:t>1870 </a:t>
            </a:r>
            <a:r>
              <a:rPr lang="en-US" sz="2600" i="0" dirty="0">
                <a:effectLst/>
                <a:latin typeface="Outfit" pitchFamily="2" charset="0"/>
              </a:rPr>
              <a:t>De Beukelaer</a:t>
            </a:r>
          </a:p>
          <a:p>
            <a:pPr marL="342900" indent="-228600" defTabSz="914400">
              <a:lnSpc>
                <a:spcPct val="90000"/>
              </a:lnSpc>
              <a:spcAft>
                <a:spcPts val="600"/>
              </a:spcAft>
              <a:buFont typeface="Arial" panose="020B0604020202020204" pitchFamily="34" charset="0"/>
              <a:buChar char="•"/>
            </a:pPr>
            <a:r>
              <a:rPr lang="en-US" sz="2600" b="1" i="0" dirty="0">
                <a:effectLst/>
                <a:latin typeface="Outfit" pitchFamily="2" charset="0"/>
              </a:rPr>
              <a:t>1873 </a:t>
            </a:r>
            <a:r>
              <a:rPr lang="en-US" sz="2600" i="0" dirty="0" err="1">
                <a:effectLst/>
                <a:latin typeface="Outfit" pitchFamily="2" charset="0"/>
              </a:rPr>
              <a:t>Delacre</a:t>
            </a:r>
            <a:endParaRPr lang="en-US" sz="2600" b="0" i="0" dirty="0">
              <a:effectLst/>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1886 </a:t>
            </a:r>
            <a:r>
              <a:rPr lang="en-US" sz="2600" dirty="0">
                <a:latin typeface="Outfit" pitchFamily="2" charset="0"/>
              </a:rPr>
              <a:t>Jules </a:t>
            </a:r>
            <a:r>
              <a:rPr lang="en-US" sz="2600" dirty="0" err="1">
                <a:latin typeface="Outfit" pitchFamily="2" charset="0"/>
              </a:rPr>
              <a:t>Destrooper</a:t>
            </a:r>
            <a:endParaRPr lang="en-US" sz="26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1895</a:t>
            </a:r>
            <a:r>
              <a:rPr lang="en-US" sz="2600" dirty="0">
                <a:latin typeface="Outfit" pitchFamily="2" charset="0"/>
              </a:rPr>
              <a:t> </a:t>
            </a:r>
            <a:r>
              <a:rPr lang="en-US" sz="2600" dirty="0" err="1">
                <a:latin typeface="Outfit" pitchFamily="2" charset="0"/>
              </a:rPr>
              <a:t>Parein</a:t>
            </a:r>
            <a:endParaRPr lang="en-US" sz="26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1932</a:t>
            </a:r>
            <a:r>
              <a:rPr lang="en-US" sz="2600" dirty="0">
                <a:latin typeface="Outfit" pitchFamily="2" charset="0"/>
              </a:rPr>
              <a:t> Lotus</a:t>
            </a:r>
          </a:p>
          <a:p>
            <a:pPr marL="114300" defTabSz="914400">
              <a:lnSpc>
                <a:spcPct val="90000"/>
              </a:lnSpc>
              <a:spcAft>
                <a:spcPts val="600"/>
              </a:spcAft>
            </a:pPr>
            <a:endParaRPr lang="en-US" sz="3200" b="0" i="0" dirty="0">
              <a:effectLst/>
              <a:latin typeface="Outfit" pitchFamily="2" charset="0"/>
            </a:endParaRPr>
          </a:p>
        </p:txBody>
      </p:sp>
      <p:sp>
        <p:nvSpPr>
          <p:cNvPr id="4" name="TextBox 3">
            <a:extLst>
              <a:ext uri="{FF2B5EF4-FFF2-40B4-BE49-F238E27FC236}">
                <a16:creationId xmlns:a16="http://schemas.microsoft.com/office/drawing/2014/main" id="{2B32B511-4BF0-08E5-5A52-79DF340A6FF9}"/>
              </a:ext>
            </a:extLst>
          </p:cNvPr>
          <p:cNvSpPr txBox="1"/>
          <p:nvPr/>
        </p:nvSpPr>
        <p:spPr>
          <a:xfrm>
            <a:off x="8271912" y="2406437"/>
            <a:ext cx="3955689" cy="3055738"/>
          </a:xfrm>
          <a:prstGeom prst="roundRect">
            <a:avLst/>
          </a:prstGeom>
          <a:gradFill flip="none" rotWithShape="1">
            <a:gsLst>
              <a:gs pos="0">
                <a:srgbClr val="FF63FC">
                  <a:shade val="30000"/>
                  <a:satMod val="115000"/>
                </a:srgbClr>
              </a:gs>
              <a:gs pos="50000">
                <a:srgbClr val="FF63FC">
                  <a:shade val="67500"/>
                  <a:satMod val="115000"/>
                </a:srgbClr>
              </a:gs>
              <a:gs pos="100000">
                <a:srgbClr val="FF63FC">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marL="114300" algn="ctr" defTabSz="914400">
              <a:lnSpc>
                <a:spcPct val="90000"/>
              </a:lnSpc>
              <a:spcAft>
                <a:spcPts val="600"/>
              </a:spcAft>
            </a:pPr>
            <a:r>
              <a:rPr lang="en-US" sz="2400" b="1" i="0" dirty="0">
                <a:effectLst/>
                <a:latin typeface="Outfit" pitchFamily="2" charset="0"/>
              </a:rPr>
              <a:t>CONFISERIE</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1926</a:t>
            </a:r>
            <a:r>
              <a:rPr lang="en-US" sz="2400" dirty="0">
                <a:latin typeface="Outfit" pitchFamily="2" charset="0"/>
              </a:rPr>
              <a:t> Nougat Vital</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1929</a:t>
            </a:r>
            <a:r>
              <a:rPr lang="en-US" sz="2400" dirty="0">
                <a:latin typeface="Outfit" pitchFamily="2" charset="0"/>
              </a:rPr>
              <a:t> Trefin </a:t>
            </a:r>
            <a:r>
              <a:rPr lang="en-US" sz="2400" dirty="0" err="1">
                <a:latin typeface="Outfit" pitchFamily="2" charset="0"/>
              </a:rPr>
              <a:t>Hartmint</a:t>
            </a:r>
            <a:endParaRPr lang="en-US" sz="24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1938 </a:t>
            </a:r>
            <a:r>
              <a:rPr lang="en-US" sz="2400" dirty="0">
                <a:latin typeface="Outfit" pitchFamily="2" charset="0"/>
              </a:rPr>
              <a:t>Joris</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1939 </a:t>
            </a:r>
            <a:r>
              <a:rPr lang="en-US" sz="2400" dirty="0" err="1">
                <a:latin typeface="Outfit" pitchFamily="2" charset="0"/>
              </a:rPr>
              <a:t>Cuberdons</a:t>
            </a:r>
            <a:r>
              <a:rPr lang="en-US" sz="2400" dirty="0">
                <a:latin typeface="Outfit" pitchFamily="2" charset="0"/>
              </a:rPr>
              <a:t> Geldhof</a:t>
            </a:r>
          </a:p>
          <a:p>
            <a:pPr marL="114300" defTabSz="914400">
              <a:lnSpc>
                <a:spcPct val="90000"/>
              </a:lnSpc>
              <a:spcAft>
                <a:spcPts val="600"/>
              </a:spcAft>
            </a:pPr>
            <a:endParaRPr lang="en-US" sz="3200" b="0" i="0" dirty="0">
              <a:effectLst/>
              <a:latin typeface="Outfit" pitchFamily="2" charset="0"/>
            </a:endParaRPr>
          </a:p>
        </p:txBody>
      </p:sp>
    </p:spTree>
    <p:extLst>
      <p:ext uri="{BB962C8B-B14F-4D97-AF65-F5344CB8AC3E}">
        <p14:creationId xmlns:p14="http://schemas.microsoft.com/office/powerpoint/2010/main" val="17252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BFE505F8-F89D-575E-E685-17A163EDBB2A}"/>
              </a:ext>
            </a:extLst>
          </p:cNvPr>
          <p:cNvSpPr txBox="1">
            <a:spLocks/>
          </p:cNvSpPr>
          <p:nvPr/>
        </p:nvSpPr>
        <p:spPr>
          <a:xfrm>
            <a:off x="4371097" y="650081"/>
            <a:ext cx="2309575" cy="5557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dirty="0" err="1">
                <a:latin typeface="Outfit" pitchFamily="2" charset="0"/>
              </a:rPr>
              <a:t>Innovatie</a:t>
            </a:r>
            <a:r>
              <a:rPr lang="en-US" sz="3600" dirty="0">
                <a:latin typeface="Outfit" pitchFamily="2" charset="0"/>
              </a:rPr>
              <a:t> </a:t>
            </a:r>
            <a:r>
              <a:rPr lang="en-US" sz="3600" dirty="0" err="1">
                <a:latin typeface="Outfit" pitchFamily="2" charset="0"/>
              </a:rPr>
              <a:t>als</a:t>
            </a:r>
            <a:r>
              <a:rPr lang="en-US" sz="3600" dirty="0">
                <a:latin typeface="Outfit" pitchFamily="2" charset="0"/>
              </a:rPr>
              <a:t> </a:t>
            </a:r>
            <a:r>
              <a:rPr lang="en-US" sz="3600" dirty="0" err="1">
                <a:latin typeface="Outfit" pitchFamily="2" charset="0"/>
              </a:rPr>
              <a:t>sleutel</a:t>
            </a:r>
            <a:r>
              <a:rPr lang="en-US" sz="3600" dirty="0">
                <a:latin typeface="Outfit" pitchFamily="2" charset="0"/>
              </a:rPr>
              <a:t> tot </a:t>
            </a:r>
            <a:r>
              <a:rPr lang="en-US" sz="3600" dirty="0" err="1">
                <a:latin typeface="Outfit" pitchFamily="2" charset="0"/>
              </a:rPr>
              <a:t>succes</a:t>
            </a:r>
            <a:r>
              <a:rPr lang="en-US" sz="3600" dirty="0">
                <a:latin typeface="Outfit" pitchFamily="2" charset="0"/>
              </a:rPr>
              <a:t> in 21</a:t>
            </a:r>
            <a:r>
              <a:rPr lang="en-US" sz="3600" baseline="30000" dirty="0">
                <a:latin typeface="Outfit" pitchFamily="2" charset="0"/>
              </a:rPr>
              <a:t>ste</a:t>
            </a:r>
            <a:r>
              <a:rPr lang="en-US" sz="3600" dirty="0">
                <a:latin typeface="Outfit" pitchFamily="2" charset="0"/>
              </a:rPr>
              <a:t> </a:t>
            </a:r>
            <a:r>
              <a:rPr lang="en-US" sz="3600" dirty="0" err="1">
                <a:latin typeface="Outfit" pitchFamily="2" charset="0"/>
              </a:rPr>
              <a:t>eeuw</a:t>
            </a:r>
            <a:endParaRPr lang="en-US" sz="3600" dirty="0">
              <a:latin typeface="Outfit" pitchFamily="2" charset="0"/>
            </a:endParaRPr>
          </a:p>
        </p:txBody>
      </p:sp>
      <p:pic>
        <p:nvPicPr>
          <p:cNvPr id="5" name="Picture 4">
            <a:extLst>
              <a:ext uri="{FF2B5EF4-FFF2-40B4-BE49-F238E27FC236}">
                <a16:creationId xmlns:a16="http://schemas.microsoft.com/office/drawing/2014/main" id="{F99C2BE1-EB35-D221-3176-A25E191E79DF}"/>
              </a:ext>
            </a:extLst>
          </p:cNvPr>
          <p:cNvPicPr>
            <a:picLocks noChangeAspect="1"/>
          </p:cNvPicPr>
          <p:nvPr/>
        </p:nvPicPr>
        <p:blipFill>
          <a:blip r:embed="rId3"/>
          <a:srcRect l="4468" r="17048"/>
          <a:stretch/>
        </p:blipFill>
        <p:spPr>
          <a:xfrm>
            <a:off x="133351" y="1587"/>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6" name="Content Placeholder 3">
            <a:extLst>
              <a:ext uri="{FF2B5EF4-FFF2-40B4-BE49-F238E27FC236}">
                <a16:creationId xmlns:a16="http://schemas.microsoft.com/office/drawing/2014/main" id="{A53DD1C9-DB64-5498-75D0-84DED5242B37}"/>
              </a:ext>
            </a:extLst>
          </p:cNvPr>
          <p:cNvSpPr>
            <a:spLocks noGrp="1"/>
          </p:cNvSpPr>
          <p:nvPr>
            <p:ph idx="4294967295"/>
          </p:nvPr>
        </p:nvSpPr>
        <p:spPr>
          <a:xfrm>
            <a:off x="6774874" y="200025"/>
            <a:ext cx="5417126" cy="6443663"/>
          </a:xfrm>
        </p:spPr>
        <p:txBody>
          <a:bodyPr vert="horz" lIns="91440" tIns="45720" rIns="91440" bIns="45720" rtlCol="0" anchor="ctr">
            <a:normAutofit/>
          </a:bodyPr>
          <a:lstStyle/>
          <a:p>
            <a:pPr marL="0" indent="0">
              <a:buNone/>
            </a:pPr>
            <a:r>
              <a:rPr lang="en-US" sz="2400" b="1" dirty="0">
                <a:latin typeface="Outfit" pitchFamily="2" charset="0"/>
              </a:rPr>
              <a:t>20</a:t>
            </a:r>
            <a:r>
              <a:rPr lang="en-US" sz="2400" b="1" baseline="30000" dirty="0">
                <a:latin typeface="Outfit" pitchFamily="2" charset="0"/>
              </a:rPr>
              <a:t>th</a:t>
            </a:r>
            <a:r>
              <a:rPr lang="en-US" sz="2400" b="1" dirty="0">
                <a:latin typeface="Outfit" pitchFamily="2" charset="0"/>
              </a:rPr>
              <a:t> </a:t>
            </a:r>
            <a:r>
              <a:rPr lang="en-US" sz="2400" b="1" dirty="0" err="1">
                <a:latin typeface="Outfit" pitchFamily="2" charset="0"/>
              </a:rPr>
              <a:t>eeuw</a:t>
            </a:r>
            <a:r>
              <a:rPr lang="en-US" sz="2400" b="1" dirty="0">
                <a:latin typeface="Outfit" pitchFamily="2" charset="0"/>
              </a:rPr>
              <a:t> </a:t>
            </a:r>
            <a:r>
              <a:rPr lang="en-US" sz="2400" b="1" dirty="0" err="1">
                <a:latin typeface="Outfit" pitchFamily="2" charset="0"/>
              </a:rPr>
              <a:t>erfenis</a:t>
            </a:r>
            <a:endParaRPr lang="en-US" sz="2400" b="1" dirty="0">
              <a:latin typeface="Outfit" pitchFamily="2" charset="0"/>
            </a:endParaRPr>
          </a:p>
          <a:p>
            <a:pPr marL="457200" lvl="1"/>
            <a:r>
              <a:rPr lang="en-US" dirty="0" err="1">
                <a:latin typeface="Outfit" pitchFamily="2" charset="0"/>
              </a:rPr>
              <a:t>Grootste</a:t>
            </a:r>
            <a:r>
              <a:rPr lang="en-US" dirty="0">
                <a:latin typeface="Outfit" pitchFamily="2" charset="0"/>
              </a:rPr>
              <a:t> chef chocolatiers</a:t>
            </a:r>
          </a:p>
          <a:p>
            <a:pPr marL="457200" lvl="1"/>
            <a:r>
              <a:rPr lang="en-US" dirty="0" err="1">
                <a:latin typeface="Outfit" pitchFamily="2" charset="0"/>
              </a:rPr>
              <a:t>Internationaal</a:t>
            </a:r>
            <a:r>
              <a:rPr lang="en-US" dirty="0">
                <a:latin typeface="Outfit" pitchFamily="2" charset="0"/>
              </a:rPr>
              <a:t> </a:t>
            </a:r>
            <a:r>
              <a:rPr lang="en-US" dirty="0" err="1">
                <a:latin typeface="Outfit" pitchFamily="2" charset="0"/>
              </a:rPr>
              <a:t>befaamde</a:t>
            </a:r>
            <a:r>
              <a:rPr lang="en-US" dirty="0">
                <a:latin typeface="Outfit" pitchFamily="2" charset="0"/>
              </a:rPr>
              <a:t> </a:t>
            </a:r>
            <a:r>
              <a:rPr lang="en-US" dirty="0" err="1">
                <a:latin typeface="Outfit" pitchFamily="2" charset="0"/>
              </a:rPr>
              <a:t>merken</a:t>
            </a:r>
            <a:endParaRPr lang="en-US" dirty="0">
              <a:latin typeface="Outfit" pitchFamily="2" charset="0"/>
            </a:endParaRPr>
          </a:p>
          <a:p>
            <a:pPr marL="457200" lvl="1"/>
            <a:r>
              <a:rPr lang="en-US" dirty="0" err="1">
                <a:latin typeface="Outfit" pitchFamily="2" charset="0"/>
              </a:rPr>
              <a:t>Uitvindingen</a:t>
            </a:r>
            <a:r>
              <a:rPr lang="en-US" dirty="0">
                <a:latin typeface="Outfit" pitchFamily="2" charset="0"/>
              </a:rPr>
              <a:t>: praline, ballotin, </a:t>
            </a:r>
            <a:r>
              <a:rPr lang="en-US" dirty="0" err="1">
                <a:latin typeface="Outfit" pitchFamily="2" charset="0"/>
              </a:rPr>
              <a:t>cuberdon</a:t>
            </a:r>
            <a:r>
              <a:rPr lang="en-US" dirty="0">
                <a:latin typeface="Outfit" pitchFamily="2" charset="0"/>
              </a:rPr>
              <a:t>, </a:t>
            </a:r>
            <a:r>
              <a:rPr lang="en-US" dirty="0" err="1">
                <a:latin typeface="Outfit" pitchFamily="2" charset="0"/>
              </a:rPr>
              <a:t>speculoos</a:t>
            </a:r>
            <a:r>
              <a:rPr lang="en-US" dirty="0">
                <a:latin typeface="Outfit" pitchFamily="2" charset="0"/>
              </a:rPr>
              <a:t>, </a:t>
            </a:r>
            <a:r>
              <a:rPr lang="en-US" dirty="0" err="1">
                <a:latin typeface="Outfit" pitchFamily="2" charset="0"/>
              </a:rPr>
              <a:t>peperkoek</a:t>
            </a:r>
            <a:r>
              <a:rPr lang="en-US" dirty="0">
                <a:latin typeface="Outfit" pitchFamily="2" charset="0"/>
              </a:rPr>
              <a:t>,…</a:t>
            </a:r>
          </a:p>
          <a:p>
            <a:pPr marL="457200" lvl="1"/>
            <a:r>
              <a:rPr lang="en-US" dirty="0" err="1">
                <a:latin typeface="Outfit" pitchFamily="2" charset="0"/>
              </a:rPr>
              <a:t>Internationale</a:t>
            </a:r>
            <a:r>
              <a:rPr lang="en-US" dirty="0">
                <a:latin typeface="Outfit" pitchFamily="2" charset="0"/>
              </a:rPr>
              <a:t> </a:t>
            </a:r>
            <a:r>
              <a:rPr lang="en-US" dirty="0" err="1">
                <a:latin typeface="Outfit" pitchFamily="2" charset="0"/>
              </a:rPr>
              <a:t>erkenningen</a:t>
            </a:r>
            <a:endParaRPr lang="en-US" dirty="0">
              <a:latin typeface="Outfit" pitchFamily="2" charset="0"/>
            </a:endParaRPr>
          </a:p>
          <a:p>
            <a:pPr marL="457200" lvl="1"/>
            <a:r>
              <a:rPr lang="en-US" dirty="0" err="1">
                <a:latin typeface="Outfit" pitchFamily="2" charset="0"/>
              </a:rPr>
              <a:t>Unieke</a:t>
            </a:r>
            <a:r>
              <a:rPr lang="en-US" dirty="0">
                <a:latin typeface="Outfit" pitchFamily="2" charset="0"/>
              </a:rPr>
              <a:t> </a:t>
            </a:r>
            <a:r>
              <a:rPr lang="en-US" dirty="0" err="1">
                <a:latin typeface="Outfit" pitchFamily="2" charset="0"/>
              </a:rPr>
              <a:t>samenwerkingen</a:t>
            </a:r>
            <a:r>
              <a:rPr lang="en-US" dirty="0">
                <a:latin typeface="Outfit" pitchFamily="2" charset="0"/>
              </a:rPr>
              <a:t> met </a:t>
            </a:r>
            <a:r>
              <a:rPr lang="en-US" dirty="0" err="1">
                <a:latin typeface="Outfit" pitchFamily="2" charset="0"/>
              </a:rPr>
              <a:t>scholen</a:t>
            </a:r>
            <a:endParaRPr lang="en-US" dirty="0">
              <a:latin typeface="Outfit" pitchFamily="2" charset="0"/>
            </a:endParaRPr>
          </a:p>
          <a:p>
            <a:pPr marL="457200" lvl="1"/>
            <a:endParaRPr lang="en-US" sz="1800" dirty="0"/>
          </a:p>
          <a:p>
            <a:pPr marL="0" indent="0">
              <a:buNone/>
            </a:pPr>
            <a:r>
              <a:rPr lang="en-US" sz="2600" b="1" dirty="0">
                <a:latin typeface="Outfit" pitchFamily="2" charset="0"/>
              </a:rPr>
              <a:t>21</a:t>
            </a:r>
            <a:r>
              <a:rPr lang="en-US" sz="2600" b="1" baseline="30000" dirty="0">
                <a:latin typeface="Outfit" pitchFamily="2" charset="0"/>
              </a:rPr>
              <a:t>st</a:t>
            </a:r>
            <a:r>
              <a:rPr lang="en-US" sz="2600" b="1" dirty="0">
                <a:latin typeface="Outfit" pitchFamily="2" charset="0"/>
              </a:rPr>
              <a:t> </a:t>
            </a:r>
            <a:r>
              <a:rPr lang="en-US" sz="2600" b="1" dirty="0" err="1">
                <a:latin typeface="Outfit" pitchFamily="2" charset="0"/>
              </a:rPr>
              <a:t>eeuw</a:t>
            </a:r>
            <a:endParaRPr lang="en-US" sz="2600" b="1" dirty="0">
              <a:latin typeface="Outfit" pitchFamily="2" charset="0"/>
            </a:endParaRPr>
          </a:p>
          <a:p>
            <a:pPr lvl="1"/>
            <a:r>
              <a:rPr lang="en-US" sz="2600" dirty="0">
                <a:latin typeface="Outfit" pitchFamily="2" charset="0"/>
              </a:rPr>
              <a:t>Spotlights op wat </a:t>
            </a:r>
            <a:r>
              <a:rPr lang="en-US" sz="2600" dirty="0" err="1">
                <a:latin typeface="Outfit" pitchFamily="2" charset="0"/>
              </a:rPr>
              <a:t>Belgische</a:t>
            </a:r>
            <a:r>
              <a:rPr lang="en-US" sz="2600" dirty="0">
                <a:latin typeface="Outfit" pitchFamily="2" charset="0"/>
              </a:rPr>
              <a:t> teams </a:t>
            </a:r>
            <a:r>
              <a:rPr lang="en-US" sz="2600" dirty="0" err="1">
                <a:latin typeface="Outfit" pitchFamily="2" charset="0"/>
              </a:rPr>
              <a:t>bereiken</a:t>
            </a:r>
            <a:r>
              <a:rPr lang="en-US" sz="2600" dirty="0">
                <a:latin typeface="Outfit" pitchFamily="2" charset="0"/>
              </a:rPr>
              <a:t> op </a:t>
            </a:r>
            <a:r>
              <a:rPr lang="en-US" sz="2600" dirty="0" err="1">
                <a:latin typeface="Outfit" pitchFamily="2" charset="0"/>
              </a:rPr>
              <a:t>wereldvlak</a:t>
            </a:r>
            <a:endParaRPr lang="en-US" sz="2600" dirty="0">
              <a:latin typeface="Outfit" pitchFamily="2" charset="0"/>
            </a:endParaRPr>
          </a:p>
          <a:p>
            <a:pPr lvl="1"/>
            <a:r>
              <a:rPr lang="en-US" sz="2600" dirty="0" err="1">
                <a:latin typeface="Outfit" pitchFamily="2" charset="0"/>
              </a:rPr>
              <a:t>Communicatie</a:t>
            </a:r>
            <a:endParaRPr lang="en-US" sz="2600" dirty="0">
              <a:latin typeface="Outfit" pitchFamily="2" charset="0"/>
            </a:endParaRPr>
          </a:p>
          <a:p>
            <a:pPr lvl="2"/>
            <a:r>
              <a:rPr lang="en-US" sz="2600" dirty="0" err="1">
                <a:latin typeface="Outfit" pitchFamily="2" charset="0"/>
              </a:rPr>
              <a:t>duurzaamheidsambities</a:t>
            </a:r>
            <a:endParaRPr lang="en-US" sz="2600" dirty="0">
              <a:latin typeface="Outfit" pitchFamily="2" charset="0"/>
            </a:endParaRPr>
          </a:p>
          <a:p>
            <a:pPr lvl="2"/>
            <a:r>
              <a:rPr lang="en-US" sz="2600" dirty="0" err="1">
                <a:latin typeface="Outfit" pitchFamily="2" charset="0"/>
              </a:rPr>
              <a:t>innovatie</a:t>
            </a:r>
            <a:r>
              <a:rPr lang="en-US" sz="2600" dirty="0">
                <a:latin typeface="Outfit" pitchFamily="2" charset="0"/>
              </a:rPr>
              <a:t> </a:t>
            </a:r>
            <a:r>
              <a:rPr lang="en-US" sz="2600" dirty="0" err="1">
                <a:latin typeface="Outfit" pitchFamily="2" charset="0"/>
              </a:rPr>
              <a:t>kracht</a:t>
            </a:r>
            <a:endParaRPr lang="en-US" sz="2600" dirty="0">
              <a:latin typeface="Outfit" pitchFamily="2" charset="0"/>
            </a:endParaRPr>
          </a:p>
          <a:p>
            <a:pPr lvl="2"/>
            <a:r>
              <a:rPr lang="en-US" sz="2600" dirty="0" err="1">
                <a:latin typeface="Outfit" pitchFamily="2" charset="0"/>
              </a:rPr>
              <a:t>talenten</a:t>
            </a:r>
            <a:endParaRPr lang="en-US" sz="2600" dirty="0">
              <a:latin typeface="Outfit" pitchFamily="2" charset="0"/>
            </a:endParaRPr>
          </a:p>
        </p:txBody>
      </p:sp>
    </p:spTree>
    <p:extLst>
      <p:ext uri="{BB962C8B-B14F-4D97-AF65-F5344CB8AC3E}">
        <p14:creationId xmlns:p14="http://schemas.microsoft.com/office/powerpoint/2010/main" val="344667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76384-8C3D-0E5D-A707-2CD9EECBB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794D3-7AD1-3FC9-AABA-88FEC9D7A08D}"/>
              </a:ext>
            </a:extLst>
          </p:cNvPr>
          <p:cNvSpPr>
            <a:spLocks noGrp="1"/>
          </p:cNvSpPr>
          <p:nvPr>
            <p:ph type="title"/>
          </p:nvPr>
        </p:nvSpPr>
        <p:spPr>
          <a:xfrm>
            <a:off x="132735" y="119699"/>
            <a:ext cx="11926529" cy="1325563"/>
          </a:xfrm>
        </p:spPr>
        <p:txBody>
          <a:bodyPr>
            <a:normAutofit/>
          </a:bodyPr>
          <a:lstStyle/>
          <a:p>
            <a:pPr algn="ctr"/>
            <a:r>
              <a:rPr lang="en-US" sz="3600" dirty="0" err="1">
                <a:latin typeface="Outfit" pitchFamily="2" charset="0"/>
              </a:rPr>
              <a:t>Werkgelegenheid</a:t>
            </a:r>
            <a:r>
              <a:rPr lang="en-US" sz="3600" dirty="0">
                <a:latin typeface="Outfit" pitchFamily="2" charset="0"/>
              </a:rPr>
              <a:t> </a:t>
            </a:r>
            <a:r>
              <a:rPr lang="en-US" sz="3600" dirty="0" err="1">
                <a:latin typeface="Outfit" pitchFamily="2" charset="0"/>
              </a:rPr>
              <a:t>verzekerd</a:t>
            </a:r>
            <a:r>
              <a:rPr lang="en-US" sz="3600" dirty="0">
                <a:latin typeface="Outfit" pitchFamily="2" charset="0"/>
              </a:rPr>
              <a:t>!</a:t>
            </a:r>
          </a:p>
        </p:txBody>
      </p:sp>
      <p:sp>
        <p:nvSpPr>
          <p:cNvPr id="4" name="TextBox 51">
            <a:extLst>
              <a:ext uri="{FF2B5EF4-FFF2-40B4-BE49-F238E27FC236}">
                <a16:creationId xmlns:a16="http://schemas.microsoft.com/office/drawing/2014/main" id="{AEF77B57-7745-BB13-B8E6-A2926877BCB7}"/>
              </a:ext>
            </a:extLst>
          </p:cNvPr>
          <p:cNvSpPr txBox="1"/>
          <p:nvPr/>
        </p:nvSpPr>
        <p:spPr>
          <a:xfrm>
            <a:off x="7781293" y="1550098"/>
            <a:ext cx="2917245" cy="841834"/>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Werkgevers</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360</a:t>
            </a:r>
            <a:endParaRPr lang="nl-NL" sz="2400" dirty="0">
              <a:solidFill>
                <a:srgbClr val="612141"/>
              </a:solidFill>
              <a:latin typeface="Outfit" pitchFamily="2" charset="0"/>
              <a:ea typeface="Calibre" charset="0"/>
              <a:cs typeface="Calibre" charset="0"/>
            </a:endParaRPr>
          </a:p>
        </p:txBody>
      </p:sp>
      <p:sp>
        <p:nvSpPr>
          <p:cNvPr id="5" name="TextBox 60">
            <a:extLst>
              <a:ext uri="{FF2B5EF4-FFF2-40B4-BE49-F238E27FC236}">
                <a16:creationId xmlns:a16="http://schemas.microsoft.com/office/drawing/2014/main" id="{EF657A98-5F9A-1087-0091-E0506AE345E5}"/>
              </a:ext>
            </a:extLst>
          </p:cNvPr>
          <p:cNvSpPr txBox="1"/>
          <p:nvPr/>
        </p:nvSpPr>
        <p:spPr>
          <a:xfrm>
            <a:off x="1380288" y="1519328"/>
            <a:ext cx="2916000" cy="841834"/>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Werknemers</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14.765</a:t>
            </a:r>
          </a:p>
        </p:txBody>
      </p:sp>
      <p:pic>
        <p:nvPicPr>
          <p:cNvPr id="6" name="Picture 5">
            <a:extLst>
              <a:ext uri="{FF2B5EF4-FFF2-40B4-BE49-F238E27FC236}">
                <a16:creationId xmlns:a16="http://schemas.microsoft.com/office/drawing/2014/main" id="{D76C8DAE-8649-6478-6594-577CEB6B6001}"/>
              </a:ext>
            </a:extLst>
          </p:cNvPr>
          <p:cNvPicPr>
            <a:picLocks/>
          </p:cNvPicPr>
          <p:nvPr/>
        </p:nvPicPr>
        <p:blipFill>
          <a:blip r:embed="rId2"/>
          <a:stretch>
            <a:fillRect/>
          </a:stretch>
        </p:blipFill>
        <p:spPr>
          <a:xfrm>
            <a:off x="6252000" y="2391932"/>
            <a:ext cx="5940000" cy="4496837"/>
          </a:xfrm>
          <a:prstGeom prst="rect">
            <a:avLst/>
          </a:prstGeom>
        </p:spPr>
      </p:pic>
      <p:pic>
        <p:nvPicPr>
          <p:cNvPr id="7" name="Picture 6">
            <a:extLst>
              <a:ext uri="{FF2B5EF4-FFF2-40B4-BE49-F238E27FC236}">
                <a16:creationId xmlns:a16="http://schemas.microsoft.com/office/drawing/2014/main" id="{AB3C8ECB-05E4-0A2B-FC4B-9EB8E781833F}"/>
              </a:ext>
            </a:extLst>
          </p:cNvPr>
          <p:cNvPicPr>
            <a:picLocks/>
          </p:cNvPicPr>
          <p:nvPr/>
        </p:nvPicPr>
        <p:blipFill>
          <a:blip r:embed="rId3"/>
          <a:stretch>
            <a:fillRect/>
          </a:stretch>
        </p:blipFill>
        <p:spPr>
          <a:xfrm>
            <a:off x="0" y="2391931"/>
            <a:ext cx="5940000" cy="4496837"/>
          </a:xfrm>
          <a:prstGeom prst="rect">
            <a:avLst/>
          </a:prstGeom>
        </p:spPr>
      </p:pic>
      <p:pic>
        <p:nvPicPr>
          <p:cNvPr id="9" name="Picture 8">
            <a:extLst>
              <a:ext uri="{FF2B5EF4-FFF2-40B4-BE49-F238E27FC236}">
                <a16:creationId xmlns:a16="http://schemas.microsoft.com/office/drawing/2014/main" id="{1EFCE4DF-33BB-B0F9-943D-11E83C9B2A5F}"/>
              </a:ext>
            </a:extLst>
          </p:cNvPr>
          <p:cNvPicPr>
            <a:picLocks noChangeAspect="1"/>
          </p:cNvPicPr>
          <p:nvPr/>
        </p:nvPicPr>
        <p:blipFill>
          <a:blip r:embed="rId4"/>
          <a:stretch>
            <a:fillRect/>
          </a:stretch>
        </p:blipFill>
        <p:spPr>
          <a:xfrm>
            <a:off x="4420912" y="1519329"/>
            <a:ext cx="1977641" cy="841834"/>
          </a:xfrm>
          <a:prstGeom prst="rect">
            <a:avLst/>
          </a:prstGeom>
        </p:spPr>
      </p:pic>
      <p:pic>
        <p:nvPicPr>
          <p:cNvPr id="10" name="Picture 9">
            <a:extLst>
              <a:ext uri="{FF2B5EF4-FFF2-40B4-BE49-F238E27FC236}">
                <a16:creationId xmlns:a16="http://schemas.microsoft.com/office/drawing/2014/main" id="{A68BB046-D717-3366-AD8A-1E329C70BF88}"/>
              </a:ext>
            </a:extLst>
          </p:cNvPr>
          <p:cNvPicPr>
            <a:picLocks noChangeAspect="1"/>
          </p:cNvPicPr>
          <p:nvPr/>
        </p:nvPicPr>
        <p:blipFill>
          <a:blip r:embed="rId5"/>
          <a:stretch>
            <a:fillRect/>
          </a:stretch>
        </p:blipFill>
        <p:spPr>
          <a:xfrm>
            <a:off x="6523177" y="1555217"/>
            <a:ext cx="1007860" cy="836715"/>
          </a:xfrm>
          <a:prstGeom prst="rect">
            <a:avLst/>
          </a:prstGeom>
        </p:spPr>
      </p:pic>
    </p:spTree>
    <p:extLst>
      <p:ext uri="{BB962C8B-B14F-4D97-AF65-F5344CB8AC3E}">
        <p14:creationId xmlns:p14="http://schemas.microsoft.com/office/powerpoint/2010/main" val="3537122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33243CD6-F12A-D5D1-17BA-E6F0AB9D2D25}"/>
              </a:ext>
            </a:extLst>
          </p:cNvPr>
          <p:cNvSpPr>
            <a:spLocks noGrp="1"/>
          </p:cNvSpPr>
          <p:nvPr>
            <p:ph type="title" idx="4294967295"/>
          </p:nvPr>
        </p:nvSpPr>
        <p:spPr>
          <a:xfrm>
            <a:off x="4253345" y="647700"/>
            <a:ext cx="2909455" cy="5557838"/>
          </a:xfrm>
        </p:spPr>
        <p:txBody>
          <a:bodyPr vert="horz" lIns="91440" tIns="45720" rIns="91440" bIns="45720" rtlCol="0" anchor="ctr">
            <a:normAutofit/>
          </a:bodyPr>
          <a:lstStyle/>
          <a:p>
            <a:r>
              <a:rPr lang="en-US" sz="3600" dirty="0">
                <a:latin typeface="Outfit" pitchFamily="2" charset="0"/>
              </a:rPr>
              <a:t>Talent </a:t>
            </a:r>
            <a:r>
              <a:rPr lang="en-US" sz="3600" dirty="0" err="1">
                <a:latin typeface="Outfit" pitchFamily="2" charset="0"/>
              </a:rPr>
              <a:t>aantrekken</a:t>
            </a:r>
            <a:r>
              <a:rPr lang="en-US" sz="3600" dirty="0">
                <a:latin typeface="Outfit" pitchFamily="2" charset="0"/>
              </a:rPr>
              <a:t>, </a:t>
            </a:r>
            <a:r>
              <a:rPr lang="en-US" sz="3600" dirty="0" err="1">
                <a:latin typeface="Outfit" pitchFamily="2" charset="0"/>
              </a:rPr>
              <a:t>behouden</a:t>
            </a:r>
            <a:r>
              <a:rPr lang="en-US" sz="3600" dirty="0">
                <a:latin typeface="Outfit" pitchFamily="2" charset="0"/>
              </a:rPr>
              <a:t> </a:t>
            </a:r>
            <a:br>
              <a:rPr lang="en-US" sz="3600" dirty="0">
                <a:latin typeface="Outfit" pitchFamily="2" charset="0"/>
              </a:rPr>
            </a:br>
            <a:r>
              <a:rPr lang="en-US" sz="3600" dirty="0" err="1">
                <a:latin typeface="Outfit" pitchFamily="2" charset="0"/>
              </a:rPr>
              <a:t>en</a:t>
            </a:r>
            <a:r>
              <a:rPr lang="en-US" sz="3600" dirty="0">
                <a:latin typeface="Outfit" pitchFamily="2" charset="0"/>
              </a:rPr>
              <a:t> </a:t>
            </a:r>
            <a:r>
              <a:rPr lang="en-US" sz="3600" dirty="0" err="1">
                <a:latin typeface="Outfit" pitchFamily="2" charset="0"/>
              </a:rPr>
              <a:t>motiveren</a:t>
            </a:r>
            <a:endParaRPr lang="en-US" sz="3600" dirty="0">
              <a:latin typeface="Outfit" pitchFamily="2" charset="0"/>
            </a:endParaRPr>
          </a:p>
        </p:txBody>
      </p:sp>
      <p:pic>
        <p:nvPicPr>
          <p:cNvPr id="6" name="Picture 5">
            <a:extLst>
              <a:ext uri="{FF2B5EF4-FFF2-40B4-BE49-F238E27FC236}">
                <a16:creationId xmlns:a16="http://schemas.microsoft.com/office/drawing/2014/main" id="{CD91ED61-E08A-218A-43AA-C332E8EC1B77}"/>
              </a:ext>
            </a:extLst>
          </p:cNvPr>
          <p:cNvPicPr>
            <a:picLocks noChangeAspect="1"/>
          </p:cNvPicPr>
          <p:nvPr/>
        </p:nvPicPr>
        <p:blipFill>
          <a:blip r:embed="rId3"/>
          <a:srcRect l="4917" r="14235"/>
          <a:stretch/>
        </p:blipFill>
        <p:spPr>
          <a:xfrm>
            <a:off x="20" y="-1"/>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7" name="Content Placeholder 3">
            <a:extLst>
              <a:ext uri="{FF2B5EF4-FFF2-40B4-BE49-F238E27FC236}">
                <a16:creationId xmlns:a16="http://schemas.microsoft.com/office/drawing/2014/main" id="{EC0702FF-BFC9-1C47-3427-595B6DB7034B}"/>
              </a:ext>
            </a:extLst>
          </p:cNvPr>
          <p:cNvSpPr>
            <a:spLocks noGrp="1"/>
          </p:cNvSpPr>
          <p:nvPr>
            <p:ph idx="4294967295"/>
          </p:nvPr>
        </p:nvSpPr>
        <p:spPr>
          <a:xfrm>
            <a:off x="6913418" y="200025"/>
            <a:ext cx="5278562" cy="6500813"/>
          </a:xfrm>
        </p:spPr>
        <p:txBody>
          <a:bodyPr vert="horz" lIns="91440" tIns="45720" rIns="91440" bIns="45720" rtlCol="0" anchor="ctr">
            <a:normAutofit/>
          </a:bodyPr>
          <a:lstStyle/>
          <a:p>
            <a:pPr marL="0" indent="0">
              <a:buNone/>
            </a:pPr>
            <a:r>
              <a:rPr lang="en-US" sz="2400" b="1" dirty="0">
                <a:latin typeface="Outfit" pitchFamily="2" charset="0"/>
              </a:rPr>
              <a:t>We </a:t>
            </a:r>
            <a:r>
              <a:rPr lang="en-US" sz="2400" b="1" dirty="0" err="1">
                <a:latin typeface="Outfit" pitchFamily="2" charset="0"/>
              </a:rPr>
              <a:t>zoeken</a:t>
            </a:r>
            <a:r>
              <a:rPr lang="en-US" sz="2400" b="1" dirty="0">
                <a:latin typeface="Outfit" pitchFamily="2" charset="0"/>
              </a:rPr>
              <a:t> jong talent </a:t>
            </a:r>
            <a:r>
              <a:rPr lang="en-US" sz="2400" b="1" dirty="0" err="1">
                <a:latin typeface="Outfit" pitchFamily="2" charset="0"/>
              </a:rPr>
              <a:t>én</a:t>
            </a:r>
            <a:r>
              <a:rPr lang="en-US" sz="2400" b="1" dirty="0">
                <a:latin typeface="Outfit" pitchFamily="2" charset="0"/>
              </a:rPr>
              <a:t> </a:t>
            </a:r>
            <a:r>
              <a:rPr lang="en-US" sz="2400" b="1" dirty="0" err="1">
                <a:latin typeface="Outfit" pitchFamily="2" charset="0"/>
              </a:rPr>
              <a:t>mensen</a:t>
            </a:r>
            <a:r>
              <a:rPr lang="en-US" sz="2400" b="1" dirty="0">
                <a:latin typeface="Outfit" pitchFamily="2" charset="0"/>
              </a:rPr>
              <a:t> met </a:t>
            </a:r>
            <a:r>
              <a:rPr lang="en-US" sz="2400" b="1" dirty="0" err="1">
                <a:latin typeface="Outfit" pitchFamily="2" charset="0"/>
              </a:rPr>
              <a:t>ervaring</a:t>
            </a:r>
            <a:r>
              <a:rPr lang="en-US" sz="2400" dirty="0">
                <a:latin typeface="Outfit" pitchFamily="2" charset="0"/>
              </a:rPr>
              <a:t> in de </a:t>
            </a:r>
            <a:r>
              <a:rPr lang="en-US" sz="2400" dirty="0" err="1">
                <a:latin typeface="Outfit" pitchFamily="2" charset="0"/>
              </a:rPr>
              <a:t>lekkerste</a:t>
            </a:r>
            <a:r>
              <a:rPr lang="en-US" sz="2400" dirty="0">
                <a:latin typeface="Outfit" pitchFamily="2" charset="0"/>
              </a:rPr>
              <a:t> sector </a:t>
            </a:r>
          </a:p>
          <a:p>
            <a:pPr lvl="1"/>
            <a:r>
              <a:rPr lang="en-US" dirty="0">
                <a:latin typeface="Outfit" pitchFamily="2" charset="0"/>
              </a:rPr>
              <a:t>800 vacancies /year</a:t>
            </a:r>
          </a:p>
          <a:p>
            <a:pPr lvl="1"/>
            <a:r>
              <a:rPr lang="en-US" dirty="0" err="1">
                <a:latin typeface="Outfit" pitchFamily="2" charset="0"/>
              </a:rPr>
              <a:t>werkgelegenheid</a:t>
            </a:r>
            <a:r>
              <a:rPr lang="en-US" dirty="0">
                <a:latin typeface="Outfit" pitchFamily="2" charset="0"/>
              </a:rPr>
              <a:t> </a:t>
            </a:r>
            <a:r>
              <a:rPr lang="en-US" dirty="0" err="1">
                <a:latin typeface="Outfit" pitchFamily="2" charset="0"/>
              </a:rPr>
              <a:t>verzekerd</a:t>
            </a:r>
            <a:endParaRPr lang="en-US" dirty="0">
              <a:latin typeface="Outfit" pitchFamily="2" charset="0"/>
            </a:endParaRPr>
          </a:p>
          <a:p>
            <a:pPr lvl="1"/>
            <a:r>
              <a:rPr lang="en-US" dirty="0" err="1">
                <a:latin typeface="Outfit" pitchFamily="2" charset="0"/>
              </a:rPr>
              <a:t>technische</a:t>
            </a:r>
            <a:r>
              <a:rPr lang="en-US" dirty="0">
                <a:latin typeface="Outfit" pitchFamily="2" charset="0"/>
              </a:rPr>
              <a:t> </a:t>
            </a:r>
            <a:r>
              <a:rPr lang="en-US" dirty="0" err="1">
                <a:latin typeface="Outfit" pitchFamily="2" charset="0"/>
              </a:rPr>
              <a:t>en</a:t>
            </a:r>
            <a:r>
              <a:rPr lang="en-US" dirty="0">
                <a:latin typeface="Outfit" pitchFamily="2" charset="0"/>
              </a:rPr>
              <a:t> </a:t>
            </a:r>
            <a:r>
              <a:rPr lang="en-US" dirty="0" err="1">
                <a:latin typeface="Outfit" pitchFamily="2" charset="0"/>
              </a:rPr>
              <a:t>economsiche</a:t>
            </a:r>
            <a:r>
              <a:rPr lang="en-US" dirty="0">
                <a:latin typeface="Outfit" pitchFamily="2" charset="0"/>
              </a:rPr>
              <a:t>  </a:t>
            </a:r>
            <a:r>
              <a:rPr lang="en-US" dirty="0" err="1">
                <a:latin typeface="Outfit" pitchFamily="2" charset="0"/>
              </a:rPr>
              <a:t>profielen</a:t>
            </a:r>
            <a:r>
              <a:rPr lang="en-US" dirty="0">
                <a:latin typeface="Outfit" pitchFamily="2" charset="0"/>
              </a:rPr>
              <a:t> </a:t>
            </a:r>
          </a:p>
          <a:p>
            <a:pPr lvl="1"/>
            <a:r>
              <a:rPr lang="en-US" dirty="0">
                <a:latin typeface="Outfit" pitchFamily="2" charset="0"/>
              </a:rPr>
              <a:t>van </a:t>
            </a:r>
            <a:r>
              <a:rPr lang="en-US" dirty="0" err="1">
                <a:latin typeface="Outfit" pitchFamily="2" charset="0"/>
              </a:rPr>
              <a:t>artisanaal</a:t>
            </a:r>
            <a:r>
              <a:rPr lang="en-US" dirty="0">
                <a:latin typeface="Outfit" pitchFamily="2" charset="0"/>
              </a:rPr>
              <a:t> tot  high tech jobs</a:t>
            </a:r>
          </a:p>
          <a:p>
            <a:pPr marL="228600" lvl="1" indent="0">
              <a:buNone/>
            </a:pPr>
            <a:endParaRPr lang="en-US" dirty="0">
              <a:latin typeface="Outfit" pitchFamily="2" charset="0"/>
            </a:endParaRPr>
          </a:p>
          <a:p>
            <a:pPr marL="0" indent="0">
              <a:buNone/>
            </a:pPr>
            <a:r>
              <a:rPr lang="en-US" sz="2400" b="1" dirty="0">
                <a:latin typeface="Outfit" pitchFamily="2" charset="0"/>
              </a:rPr>
              <a:t>Hoe?</a:t>
            </a:r>
          </a:p>
          <a:p>
            <a:pPr lvl="1"/>
            <a:r>
              <a:rPr lang="en-US" b="1" dirty="0" err="1">
                <a:latin typeface="Outfit" pitchFamily="2" charset="0"/>
              </a:rPr>
              <a:t>Gastlessen</a:t>
            </a:r>
            <a:r>
              <a:rPr lang="en-US" b="1" dirty="0">
                <a:latin typeface="Outfit" pitchFamily="2" charset="0"/>
              </a:rPr>
              <a:t> in </a:t>
            </a:r>
            <a:r>
              <a:rPr lang="en-US" b="1" dirty="0" err="1">
                <a:latin typeface="Outfit" pitchFamily="2" charset="0"/>
              </a:rPr>
              <a:t>scholen</a:t>
            </a:r>
            <a:r>
              <a:rPr lang="en-US" dirty="0">
                <a:latin typeface="Outfit" pitchFamily="2" charset="0"/>
              </a:rPr>
              <a:t> door “Sweet Heroes”, </a:t>
            </a:r>
            <a:r>
              <a:rPr lang="en-US" dirty="0" err="1">
                <a:latin typeface="Outfit" pitchFamily="2" charset="0"/>
              </a:rPr>
              <a:t>ondernemers</a:t>
            </a:r>
            <a:r>
              <a:rPr lang="en-US" dirty="0">
                <a:latin typeface="Outfit" pitchFamily="2" charset="0"/>
              </a:rPr>
              <a:t> </a:t>
            </a:r>
            <a:r>
              <a:rPr lang="en-US" dirty="0" err="1">
                <a:latin typeface="Outfit" pitchFamily="2" charset="0"/>
              </a:rPr>
              <a:t>en</a:t>
            </a:r>
            <a:r>
              <a:rPr lang="en-US" dirty="0">
                <a:latin typeface="Outfit" pitchFamily="2" charset="0"/>
              </a:rPr>
              <a:t>  </a:t>
            </a:r>
            <a:r>
              <a:rPr lang="en-US" dirty="0" err="1">
                <a:latin typeface="Outfit" pitchFamily="2" charset="0"/>
              </a:rPr>
              <a:t>medewerkers</a:t>
            </a:r>
            <a:r>
              <a:rPr lang="en-US" dirty="0">
                <a:latin typeface="Outfit" pitchFamily="2" charset="0"/>
              </a:rPr>
              <a:t> </a:t>
            </a:r>
            <a:r>
              <a:rPr lang="en-US" dirty="0" err="1">
                <a:latin typeface="Outfit" pitchFamily="2" charset="0"/>
              </a:rPr>
              <a:t>voor</a:t>
            </a:r>
            <a:r>
              <a:rPr lang="en-US" dirty="0">
                <a:latin typeface="Outfit" pitchFamily="2" charset="0"/>
              </a:rPr>
              <a:t> de </a:t>
            </a:r>
            <a:r>
              <a:rPr lang="en-US" dirty="0" err="1">
                <a:latin typeface="Outfit" pitchFamily="2" charset="0"/>
              </a:rPr>
              <a:t>klas</a:t>
            </a:r>
            <a:endParaRPr lang="en-US" b="1" dirty="0">
              <a:latin typeface="Outfit" pitchFamily="2" charset="0"/>
            </a:endParaRPr>
          </a:p>
          <a:p>
            <a:pPr lvl="1"/>
            <a:r>
              <a:rPr lang="en-US" b="1" dirty="0" err="1">
                <a:latin typeface="Outfit" pitchFamily="2" charset="0"/>
              </a:rPr>
              <a:t>Duaal</a:t>
            </a:r>
            <a:r>
              <a:rPr lang="en-US" b="1" dirty="0">
                <a:latin typeface="Outfit" pitchFamily="2" charset="0"/>
              </a:rPr>
              <a:t> </a:t>
            </a:r>
            <a:r>
              <a:rPr lang="en-US" b="1" dirty="0" err="1">
                <a:latin typeface="Outfit" pitchFamily="2" charset="0"/>
              </a:rPr>
              <a:t>leren</a:t>
            </a:r>
            <a:r>
              <a:rPr lang="en-US" b="1" dirty="0">
                <a:latin typeface="Outfit" pitchFamily="2" charset="0"/>
              </a:rPr>
              <a:t> – school @work</a:t>
            </a:r>
          </a:p>
          <a:p>
            <a:pPr lvl="1"/>
            <a:r>
              <a:rPr lang="en-US" b="1" dirty="0">
                <a:latin typeface="Outfit" pitchFamily="2" charset="0"/>
              </a:rPr>
              <a:t>Stages</a:t>
            </a:r>
          </a:p>
          <a:p>
            <a:pPr lvl="1"/>
            <a:r>
              <a:rPr lang="en-US" b="1" dirty="0" err="1">
                <a:latin typeface="Outfit" pitchFamily="2" charset="0"/>
              </a:rPr>
              <a:t>Bedrijfsbezoeken</a:t>
            </a:r>
            <a:endParaRPr lang="en-US" b="1" dirty="0">
              <a:latin typeface="Outfit" pitchFamily="2" charset="0"/>
            </a:endParaRPr>
          </a:p>
          <a:p>
            <a:pPr lvl="1"/>
            <a:r>
              <a:rPr lang="en-US" dirty="0" err="1">
                <a:latin typeface="Outfit" pitchFamily="2" charset="0"/>
              </a:rPr>
              <a:t>Studenten</a:t>
            </a:r>
            <a:r>
              <a:rPr lang="en-US" dirty="0">
                <a:latin typeface="Outfit" pitchFamily="2" charset="0"/>
              </a:rPr>
              <a:t> </a:t>
            </a:r>
            <a:r>
              <a:rPr lang="en-US" dirty="0" err="1">
                <a:latin typeface="Outfit" pitchFamily="2" charset="0"/>
              </a:rPr>
              <a:t>wedstrijden</a:t>
            </a:r>
            <a:endParaRPr lang="en-US" dirty="0">
              <a:latin typeface="Outfit" pitchFamily="2" charset="0"/>
            </a:endParaRPr>
          </a:p>
        </p:txBody>
      </p:sp>
      <p:sp>
        <p:nvSpPr>
          <p:cNvPr id="5" name="TextBox 4">
            <a:extLst>
              <a:ext uri="{FF2B5EF4-FFF2-40B4-BE49-F238E27FC236}">
                <a16:creationId xmlns:a16="http://schemas.microsoft.com/office/drawing/2014/main" id="{7D8BB05B-5C94-AE6E-CFB8-90B72183E476}"/>
              </a:ext>
            </a:extLst>
          </p:cNvPr>
          <p:cNvSpPr txBox="1"/>
          <p:nvPr/>
        </p:nvSpPr>
        <p:spPr>
          <a:xfrm>
            <a:off x="-1893194" y="-2137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55220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082B9E-85DB-C934-8B5F-41323ABB9F01}"/>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8B226F-EA82-FB4B-5F32-E9000A2FB09F}"/>
              </a:ext>
            </a:extLst>
          </p:cNvPr>
          <p:cNvSpPr>
            <a:spLocks noGrp="1"/>
          </p:cNvSpPr>
          <p:nvPr>
            <p:ph type="title"/>
          </p:nvPr>
        </p:nvSpPr>
        <p:spPr>
          <a:xfrm>
            <a:off x="4850751" y="2393235"/>
            <a:ext cx="7144795" cy="3896729"/>
          </a:xfrm>
        </p:spPr>
        <p:txBody>
          <a:bodyPr anchor="b">
            <a:normAutofit fontScale="90000"/>
          </a:bodyPr>
          <a:lstStyle/>
          <a:p>
            <a:pPr>
              <a:buClr>
                <a:schemeClr val="tx1"/>
              </a:buClr>
            </a:pPr>
            <a:r>
              <a:rPr lang="nl-NL" sz="4000" dirty="0">
                <a:latin typeface="Outfit" pitchFamily="2" charset="0"/>
              </a:rPr>
              <a:t>Waarom chocolatier worden?</a:t>
            </a:r>
            <a:br>
              <a:rPr lang="nl-NL" sz="4000" dirty="0">
                <a:latin typeface="Outfit" pitchFamily="2" charset="0"/>
              </a:rPr>
            </a:br>
            <a:r>
              <a:rPr lang="nl-NL" sz="2700" b="1" i="1" dirty="0">
                <a:latin typeface="Outfit" pitchFamily="2" charset="0"/>
              </a:rPr>
              <a:t>“</a:t>
            </a:r>
            <a:r>
              <a:rPr lang="nl-NL" sz="2700" i="1" dirty="0">
                <a:latin typeface="Outfit" pitchFamily="2" charset="0"/>
                <a:ea typeface="+mn-ea"/>
                <a:cs typeface="+mn-cs"/>
              </a:rPr>
              <a:t>Chocolatier is een vak voor wie creatief  en gepassioneerd is.”</a:t>
            </a:r>
            <a:br>
              <a:rPr lang="nl-NL" sz="2700" i="1" dirty="0">
                <a:latin typeface="Outfit" pitchFamily="2" charset="0"/>
                <a:ea typeface="+mn-ea"/>
                <a:cs typeface="+mn-cs"/>
              </a:rPr>
            </a:br>
            <a:br>
              <a:rPr lang="nl-NL" sz="2700" i="1" dirty="0">
                <a:latin typeface="Outfit" pitchFamily="2" charset="0"/>
                <a:ea typeface="+mn-ea"/>
                <a:cs typeface="+mn-cs"/>
              </a:rPr>
            </a:br>
            <a:r>
              <a:rPr lang="nl-NL" sz="2700" i="1" dirty="0">
                <a:latin typeface="Outfit" pitchFamily="2" charset="0"/>
                <a:ea typeface="+mn-ea"/>
                <a:cs typeface="+mn-cs"/>
              </a:rPr>
              <a:t>“Je geeft je eigen smaak aan je creaties, en je ziet elke dag het resultaat van je werk.” </a:t>
            </a:r>
            <a:br>
              <a:rPr lang="nl-NL" sz="2700" i="1" dirty="0">
                <a:latin typeface="Outfit" pitchFamily="2" charset="0"/>
                <a:ea typeface="+mn-ea"/>
                <a:cs typeface="+mn-cs"/>
              </a:rPr>
            </a:br>
            <a:br>
              <a:rPr lang="nl-NL" sz="2700" i="1" dirty="0">
                <a:latin typeface="Outfit" pitchFamily="2" charset="0"/>
                <a:ea typeface="+mn-ea"/>
                <a:cs typeface="+mn-cs"/>
              </a:rPr>
            </a:br>
            <a:r>
              <a:rPr lang="nl-NL" sz="2700" i="1" dirty="0">
                <a:latin typeface="Outfit" pitchFamily="2" charset="0"/>
                <a:ea typeface="+mn-ea"/>
                <a:cs typeface="+mn-cs"/>
              </a:rPr>
              <a:t>“Of je nu droomt van een eigen zaak, of wil werken bij een chocolaterie of in een chocoladebedrijf,  je hebt  alle kansen om je talent te tonen“</a:t>
            </a:r>
            <a:endParaRPr lang="nl-BE" sz="2700" i="1" dirty="0">
              <a:latin typeface="Outfit" pitchFamily="2" charset="0"/>
              <a:ea typeface="+mn-ea"/>
              <a:cs typeface="+mn-cs"/>
            </a:endParaRPr>
          </a:p>
        </p:txBody>
      </p:sp>
      <p:pic>
        <p:nvPicPr>
          <p:cNvPr id="4" name="Picture 2" descr="worldcocoaconference #choprabisco | Gerald De Brandt">
            <a:extLst>
              <a:ext uri="{FF2B5EF4-FFF2-40B4-BE49-F238E27FC236}">
                <a16:creationId xmlns:a16="http://schemas.microsoft.com/office/drawing/2014/main" id="{4BC8F644-B867-7087-7D65-71F6749D89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7" r="30799"/>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50DDCC1-8F61-34A1-7E18-C503FDADD16E}"/>
              </a:ext>
            </a:extLst>
          </p:cNvPr>
          <p:cNvSpPr>
            <a:spLocks noGrp="1"/>
          </p:cNvSpPr>
          <p:nvPr>
            <p:ph idx="1"/>
          </p:nvPr>
        </p:nvSpPr>
        <p:spPr>
          <a:xfrm>
            <a:off x="4460890" y="152400"/>
            <a:ext cx="7534656" cy="2374947"/>
          </a:xfrm>
        </p:spPr>
        <p:txBody>
          <a:bodyPr>
            <a:normAutofit fontScale="92500" lnSpcReduction="20000"/>
          </a:bodyPr>
          <a:lstStyle/>
          <a:p>
            <a:pPr>
              <a:buNone/>
            </a:pPr>
            <a:r>
              <a:rPr lang="nl-NL" sz="3900" dirty="0">
                <a:latin typeface="Outfit" pitchFamily="2" charset="0"/>
              </a:rPr>
              <a:t>Wat maakt het beroep van chocolatier zo aantrekkelijk?</a:t>
            </a:r>
          </a:p>
          <a:p>
            <a:pPr>
              <a:buFont typeface="Arial" panose="020B0604020202020204" pitchFamily="34" charset="0"/>
              <a:buChar char="•"/>
            </a:pPr>
            <a:r>
              <a:rPr lang="nl-NL" sz="2200" dirty="0">
                <a:latin typeface="Outfit" pitchFamily="2" charset="0"/>
              </a:rPr>
              <a:t>Creatieve vrijheid</a:t>
            </a:r>
          </a:p>
          <a:p>
            <a:pPr>
              <a:buFont typeface="Arial" panose="020B0604020202020204" pitchFamily="34" charset="0"/>
              <a:buChar char="•"/>
            </a:pPr>
            <a:r>
              <a:rPr lang="nl-NL" sz="2200" dirty="0">
                <a:latin typeface="Outfit" pitchFamily="2" charset="0"/>
              </a:rPr>
              <a:t>Direct zichtbaar én </a:t>
            </a:r>
            <a:r>
              <a:rPr lang="nl-NL" sz="2200" dirty="0" err="1">
                <a:latin typeface="Outfit" pitchFamily="2" charset="0"/>
              </a:rPr>
              <a:t>proefbaar</a:t>
            </a:r>
            <a:r>
              <a:rPr lang="nl-NL" sz="2200" dirty="0">
                <a:latin typeface="Outfit" pitchFamily="2" charset="0"/>
              </a:rPr>
              <a:t> resultaat</a:t>
            </a:r>
          </a:p>
          <a:p>
            <a:pPr>
              <a:buFont typeface="Arial" panose="020B0604020202020204" pitchFamily="34" charset="0"/>
              <a:buChar char="•"/>
            </a:pPr>
            <a:r>
              <a:rPr lang="nl-NL" sz="2200" dirty="0">
                <a:latin typeface="Outfit" pitchFamily="2" charset="0"/>
              </a:rPr>
              <a:t>Werken met luxueus, geliefd product</a:t>
            </a:r>
          </a:p>
          <a:p>
            <a:pPr>
              <a:buFont typeface="Arial" panose="020B0604020202020204" pitchFamily="34" charset="0"/>
              <a:buChar char="•"/>
            </a:pPr>
            <a:r>
              <a:rPr lang="nl-NL" sz="2200" dirty="0">
                <a:latin typeface="Outfit" pitchFamily="2" charset="0"/>
              </a:rPr>
              <a:t>Trots op eigen vakmanschap</a:t>
            </a:r>
          </a:p>
        </p:txBody>
      </p:sp>
    </p:spTree>
    <p:extLst>
      <p:ext uri="{BB962C8B-B14F-4D97-AF65-F5344CB8AC3E}">
        <p14:creationId xmlns:p14="http://schemas.microsoft.com/office/powerpoint/2010/main" val="15445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5125">
            <a:extLst>
              <a:ext uri="{FF2B5EF4-FFF2-40B4-BE49-F238E27FC236}">
                <a16:creationId xmlns:a16="http://schemas.microsoft.com/office/drawing/2014/main" id="{1C4CE568-CD41-0914-91C8-69A4A1429FBC}"/>
              </a:ext>
            </a:extLst>
          </p:cNvPr>
          <p:cNvSpPr txBox="1">
            <a:spLocks/>
          </p:cNvSpPr>
          <p:nvPr/>
        </p:nvSpPr>
        <p:spPr>
          <a:xfrm>
            <a:off x="4657682" y="329184"/>
            <a:ext cx="7531270" cy="178308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600" dirty="0">
                <a:latin typeface="Outfit" pitchFamily="2" charset="0"/>
                <a:ea typeface="+mj-ea"/>
                <a:cs typeface="+mj-cs"/>
              </a:rPr>
              <a:t>Voor </a:t>
            </a:r>
            <a:r>
              <a:rPr lang="en-US" sz="3600" dirty="0" err="1">
                <a:latin typeface="Outfit" pitchFamily="2" charset="0"/>
                <a:ea typeface="+mj-ea"/>
                <a:cs typeface="+mj-cs"/>
              </a:rPr>
              <a:t>wie</a:t>
            </a:r>
            <a:r>
              <a:rPr lang="en-US" sz="3600" dirty="0">
                <a:latin typeface="Outfit" pitchFamily="2" charset="0"/>
                <a:ea typeface="+mj-ea"/>
                <a:cs typeface="+mj-cs"/>
              </a:rPr>
              <a:t> is </a:t>
            </a:r>
            <a:r>
              <a:rPr lang="en-US" sz="3600" dirty="0" err="1">
                <a:latin typeface="Outfit" pitchFamily="2" charset="0"/>
                <a:ea typeface="+mj-ea"/>
                <a:cs typeface="+mj-cs"/>
              </a:rPr>
              <a:t>deze</a:t>
            </a:r>
            <a:r>
              <a:rPr lang="en-US" sz="3600" dirty="0">
                <a:latin typeface="Outfit" pitchFamily="2" charset="0"/>
                <a:ea typeface="+mj-ea"/>
                <a:cs typeface="+mj-cs"/>
              </a:rPr>
              <a:t> </a:t>
            </a:r>
            <a:r>
              <a:rPr lang="en-US" sz="3600" dirty="0" err="1">
                <a:latin typeface="Outfit" pitchFamily="2" charset="0"/>
                <a:ea typeface="+mj-ea"/>
                <a:cs typeface="+mj-cs"/>
              </a:rPr>
              <a:t>richting</a:t>
            </a:r>
            <a:r>
              <a:rPr lang="en-US" sz="3600" dirty="0">
                <a:latin typeface="Outfit" pitchFamily="2" charset="0"/>
                <a:ea typeface="+mj-ea"/>
                <a:cs typeface="+mj-cs"/>
              </a:rPr>
              <a:t>?</a:t>
            </a:r>
          </a:p>
        </p:txBody>
      </p:sp>
      <p:pic>
        <p:nvPicPr>
          <p:cNvPr id="5122" name="Picture 2">
            <a:extLst>
              <a:ext uri="{FF2B5EF4-FFF2-40B4-BE49-F238E27FC236}">
                <a16:creationId xmlns:a16="http://schemas.microsoft.com/office/drawing/2014/main" id="{50163B57-B05E-CCBE-C74A-103F40417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141" r="32659"/>
          <a:stretch/>
        </p:blipFill>
        <p:spPr bwMode="auto">
          <a:xfrm>
            <a:off x="338"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4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Content Placeholder 5125">
            <a:extLst>
              <a:ext uri="{FF2B5EF4-FFF2-40B4-BE49-F238E27FC236}">
                <a16:creationId xmlns:a16="http://schemas.microsoft.com/office/drawing/2014/main" id="{3823A18D-A9B0-07C7-029C-9E046DC151E5}"/>
              </a:ext>
            </a:extLst>
          </p:cNvPr>
          <p:cNvSpPr>
            <a:spLocks noGrp="1"/>
          </p:cNvSpPr>
          <p:nvPr>
            <p:ph idx="1"/>
          </p:nvPr>
        </p:nvSpPr>
        <p:spPr>
          <a:xfrm>
            <a:off x="5054170" y="2655918"/>
            <a:ext cx="6738294" cy="3927762"/>
          </a:xfrm>
        </p:spPr>
        <p:txBody>
          <a:bodyPr vert="horz" lIns="91440" tIns="45720" rIns="91440" bIns="45720" rtlCol="0">
            <a:noAutofit/>
          </a:bodyPr>
          <a:lstStyle/>
          <a:p>
            <a:r>
              <a:rPr lang="en-US" dirty="0" err="1">
                <a:latin typeface="Outfit" pitchFamily="2" charset="0"/>
              </a:rPr>
              <a:t>Leerlingen</a:t>
            </a:r>
            <a:r>
              <a:rPr lang="en-US" dirty="0">
                <a:latin typeface="Outfit" pitchFamily="2" charset="0"/>
              </a:rPr>
              <a:t> met </a:t>
            </a:r>
            <a:r>
              <a:rPr lang="en-US" dirty="0" err="1">
                <a:latin typeface="Outfit" pitchFamily="2" charset="0"/>
              </a:rPr>
              <a:t>een</a:t>
            </a:r>
            <a:r>
              <a:rPr lang="en-US" dirty="0">
                <a:latin typeface="Outfit" pitchFamily="2" charset="0"/>
              </a:rPr>
              <a:t> </a:t>
            </a:r>
            <a:r>
              <a:rPr lang="en-US" dirty="0" err="1">
                <a:latin typeface="Outfit" pitchFamily="2" charset="0"/>
              </a:rPr>
              <a:t>passie</a:t>
            </a:r>
            <a:r>
              <a:rPr lang="en-US" dirty="0">
                <a:latin typeface="Outfit" pitchFamily="2" charset="0"/>
              </a:rPr>
              <a:t> </a:t>
            </a:r>
            <a:r>
              <a:rPr lang="en-US" dirty="0" err="1">
                <a:latin typeface="Outfit" pitchFamily="2" charset="0"/>
              </a:rPr>
              <a:t>voor</a:t>
            </a:r>
            <a:r>
              <a:rPr lang="en-US" dirty="0">
                <a:latin typeface="Outfit" pitchFamily="2" charset="0"/>
              </a:rPr>
              <a:t> </a:t>
            </a:r>
            <a:r>
              <a:rPr lang="en-US" dirty="0" err="1">
                <a:latin typeface="Outfit" pitchFamily="2" charset="0"/>
              </a:rPr>
              <a:t>voeding</a:t>
            </a:r>
            <a:r>
              <a:rPr lang="en-US" dirty="0">
                <a:latin typeface="Outfit" pitchFamily="2" charset="0"/>
              </a:rPr>
              <a:t> </a:t>
            </a:r>
            <a:r>
              <a:rPr lang="en-US" dirty="0" err="1">
                <a:latin typeface="Outfit" pitchFamily="2" charset="0"/>
              </a:rPr>
              <a:t>en</a:t>
            </a:r>
            <a:r>
              <a:rPr lang="en-US" dirty="0">
                <a:latin typeface="Outfit" pitchFamily="2" charset="0"/>
              </a:rPr>
              <a:t> </a:t>
            </a:r>
            <a:r>
              <a:rPr lang="en-US" dirty="0" err="1">
                <a:latin typeface="Outfit" pitchFamily="2" charset="0"/>
              </a:rPr>
              <a:t>gastronomie</a:t>
            </a:r>
            <a:endParaRPr lang="en-US" dirty="0">
              <a:latin typeface="Outfit" pitchFamily="2" charset="0"/>
            </a:endParaRPr>
          </a:p>
          <a:p>
            <a:r>
              <a:rPr lang="en-US" dirty="0" err="1">
                <a:latin typeface="Outfit" pitchFamily="2" charset="0"/>
              </a:rPr>
              <a:t>Jongeren</a:t>
            </a:r>
            <a:r>
              <a:rPr lang="en-US" dirty="0">
                <a:latin typeface="Outfit" pitchFamily="2" charset="0"/>
              </a:rPr>
              <a:t> die </a:t>
            </a:r>
            <a:r>
              <a:rPr lang="en-US" dirty="0" err="1">
                <a:latin typeface="Outfit" pitchFamily="2" charset="0"/>
              </a:rPr>
              <a:t>graag</a:t>
            </a:r>
            <a:r>
              <a:rPr lang="en-US" dirty="0">
                <a:latin typeface="Outfit" pitchFamily="2" charset="0"/>
              </a:rPr>
              <a:t> </a:t>
            </a:r>
            <a:r>
              <a:rPr lang="en-US" dirty="0" err="1">
                <a:latin typeface="Outfit" pitchFamily="2" charset="0"/>
              </a:rPr>
              <a:t>hun</a:t>
            </a:r>
            <a:r>
              <a:rPr lang="en-US" dirty="0">
                <a:latin typeface="Outfit" pitchFamily="2" charset="0"/>
              </a:rPr>
              <a:t> </a:t>
            </a:r>
            <a:r>
              <a:rPr lang="en-US" dirty="0" err="1">
                <a:latin typeface="Outfit" pitchFamily="2" charset="0"/>
              </a:rPr>
              <a:t>handen</a:t>
            </a:r>
            <a:r>
              <a:rPr lang="en-US" dirty="0">
                <a:latin typeface="Outfit" pitchFamily="2" charset="0"/>
              </a:rPr>
              <a:t> </a:t>
            </a:r>
            <a:r>
              <a:rPr lang="en-US" dirty="0" err="1">
                <a:latin typeface="Outfit" pitchFamily="2" charset="0"/>
              </a:rPr>
              <a:t>uit</a:t>
            </a:r>
            <a:r>
              <a:rPr lang="en-US" dirty="0">
                <a:latin typeface="Outfit" pitchFamily="2" charset="0"/>
              </a:rPr>
              <a:t> de </a:t>
            </a:r>
            <a:r>
              <a:rPr lang="en-US" dirty="0" err="1">
                <a:latin typeface="Outfit" pitchFamily="2" charset="0"/>
              </a:rPr>
              <a:t>mouwen</a:t>
            </a:r>
            <a:r>
              <a:rPr lang="en-US" dirty="0">
                <a:latin typeface="Outfit" pitchFamily="2" charset="0"/>
              </a:rPr>
              <a:t> </a:t>
            </a:r>
            <a:r>
              <a:rPr lang="en-US" dirty="0" err="1">
                <a:latin typeface="Outfit" pitchFamily="2" charset="0"/>
              </a:rPr>
              <a:t>steken</a:t>
            </a:r>
            <a:endParaRPr lang="en-US" dirty="0">
              <a:latin typeface="Outfit" pitchFamily="2" charset="0"/>
            </a:endParaRPr>
          </a:p>
          <a:p>
            <a:r>
              <a:rPr lang="en-US" dirty="0" err="1">
                <a:latin typeface="Outfit" pitchFamily="2" charset="0"/>
              </a:rPr>
              <a:t>Creatieve</a:t>
            </a:r>
            <a:r>
              <a:rPr lang="en-US" dirty="0">
                <a:latin typeface="Outfit" pitchFamily="2" charset="0"/>
              </a:rPr>
              <a:t> </a:t>
            </a:r>
            <a:r>
              <a:rPr lang="en-US" dirty="0" err="1">
                <a:latin typeface="Outfit" pitchFamily="2" charset="0"/>
              </a:rPr>
              <a:t>denkers</a:t>
            </a:r>
            <a:r>
              <a:rPr lang="en-US" dirty="0">
                <a:latin typeface="Outfit" pitchFamily="2" charset="0"/>
              </a:rPr>
              <a:t> met </a:t>
            </a:r>
            <a:r>
              <a:rPr lang="en-US" dirty="0" err="1">
                <a:latin typeface="Outfit" pitchFamily="2" charset="0"/>
              </a:rPr>
              <a:t>oog</a:t>
            </a:r>
            <a:r>
              <a:rPr lang="en-US" dirty="0">
                <a:latin typeface="Outfit" pitchFamily="2" charset="0"/>
              </a:rPr>
              <a:t> </a:t>
            </a:r>
            <a:r>
              <a:rPr lang="en-US" dirty="0" err="1">
                <a:latin typeface="Outfit" pitchFamily="2" charset="0"/>
              </a:rPr>
              <a:t>voor</a:t>
            </a:r>
            <a:r>
              <a:rPr lang="en-US" dirty="0">
                <a:latin typeface="Outfit" pitchFamily="2" charset="0"/>
              </a:rPr>
              <a:t> detail</a:t>
            </a:r>
          </a:p>
          <a:p>
            <a:r>
              <a:rPr lang="en-US" dirty="0" err="1">
                <a:latin typeface="Outfit" pitchFamily="2" charset="0"/>
              </a:rPr>
              <a:t>Toekomstige</a:t>
            </a:r>
            <a:r>
              <a:rPr lang="en-US" dirty="0">
                <a:latin typeface="Outfit" pitchFamily="2" charset="0"/>
              </a:rPr>
              <a:t> </a:t>
            </a:r>
            <a:r>
              <a:rPr lang="en-US" dirty="0" err="1">
                <a:latin typeface="Outfit" pitchFamily="2" charset="0"/>
              </a:rPr>
              <a:t>ondernemers</a:t>
            </a:r>
            <a:endParaRPr lang="en-US" dirty="0">
              <a:latin typeface="Outfit" pitchFamily="2" charset="0"/>
            </a:endParaRPr>
          </a:p>
          <a:p>
            <a:pPr marL="0" indent="0">
              <a:buNone/>
            </a:pPr>
            <a:endParaRPr lang="en-US" dirty="0">
              <a:latin typeface="Outfit" pitchFamily="2" charset="0"/>
            </a:endParaRPr>
          </a:p>
          <a:p>
            <a:pPr marL="0"/>
            <a:r>
              <a:rPr lang="en-US" dirty="0">
                <a:latin typeface="Outfit" pitchFamily="2" charset="0"/>
              </a:rPr>
              <a:t>👉 </a:t>
            </a:r>
            <a:r>
              <a:rPr lang="en-US" b="1" dirty="0">
                <a:latin typeface="Outfit" pitchFamily="2" charset="0"/>
              </a:rPr>
              <a:t>Als chocolatier </a:t>
            </a:r>
            <a:r>
              <a:rPr lang="en-US" b="1" dirty="0" err="1">
                <a:latin typeface="Outfit" pitchFamily="2" charset="0"/>
              </a:rPr>
              <a:t>kies</a:t>
            </a:r>
            <a:r>
              <a:rPr lang="en-US" b="1" dirty="0">
                <a:latin typeface="Outfit" pitchFamily="2" charset="0"/>
              </a:rPr>
              <a:t> je </a:t>
            </a:r>
            <a:r>
              <a:rPr lang="en-US" b="1" dirty="0" err="1">
                <a:latin typeface="Outfit" pitchFamily="2" charset="0"/>
              </a:rPr>
              <a:t>voor</a:t>
            </a:r>
            <a:r>
              <a:rPr lang="en-US" b="1" dirty="0">
                <a:latin typeface="Outfit" pitchFamily="2" charset="0"/>
              </a:rPr>
              <a:t> </a:t>
            </a:r>
            <a:r>
              <a:rPr lang="en-US" b="1" dirty="0" err="1">
                <a:latin typeface="Outfit" pitchFamily="2" charset="0"/>
              </a:rPr>
              <a:t>een</a:t>
            </a:r>
            <a:r>
              <a:rPr lang="en-US" b="1" dirty="0">
                <a:latin typeface="Outfit" pitchFamily="2" charset="0"/>
              </a:rPr>
              <a:t> </a:t>
            </a:r>
            <a:r>
              <a:rPr lang="en-US" b="1" dirty="0" err="1">
                <a:latin typeface="Outfit" pitchFamily="2" charset="0"/>
              </a:rPr>
              <a:t>toekomst</a:t>
            </a:r>
            <a:r>
              <a:rPr lang="en-US" b="1" dirty="0">
                <a:latin typeface="Outfit" pitchFamily="2" charset="0"/>
              </a:rPr>
              <a:t> vol </a:t>
            </a:r>
            <a:r>
              <a:rPr lang="en-US" b="1" dirty="0" err="1">
                <a:latin typeface="Outfit" pitchFamily="2" charset="0"/>
              </a:rPr>
              <a:t>smaak</a:t>
            </a:r>
            <a:r>
              <a:rPr lang="en-US" b="1" dirty="0">
                <a:latin typeface="Outfit" pitchFamily="2" charset="0"/>
              </a:rPr>
              <a:t> </a:t>
            </a:r>
            <a:r>
              <a:rPr lang="en-US" b="1" dirty="0" err="1">
                <a:latin typeface="Outfit" pitchFamily="2" charset="0"/>
              </a:rPr>
              <a:t>en</a:t>
            </a:r>
            <a:r>
              <a:rPr lang="en-US" b="1" dirty="0">
                <a:latin typeface="Outfit" pitchFamily="2" charset="0"/>
              </a:rPr>
              <a:t> </a:t>
            </a:r>
            <a:r>
              <a:rPr lang="en-US" b="1" dirty="0" err="1">
                <a:latin typeface="Outfit" pitchFamily="2" charset="0"/>
              </a:rPr>
              <a:t>creativiteit</a:t>
            </a:r>
            <a:r>
              <a:rPr lang="en-US" b="1" dirty="0">
                <a:latin typeface="Outfit" pitchFamily="2" charset="0"/>
              </a:rPr>
              <a:t>.</a:t>
            </a:r>
          </a:p>
        </p:txBody>
      </p:sp>
    </p:spTree>
    <p:extLst>
      <p:ext uri="{BB962C8B-B14F-4D97-AF65-F5344CB8AC3E}">
        <p14:creationId xmlns:p14="http://schemas.microsoft.com/office/powerpoint/2010/main" val="85509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37474E-7BDF-79FA-C9F5-E5265CCD8BB8}"/>
            </a:ext>
          </a:extLst>
        </p:cNvPr>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96B7F7-7C80-51FD-84F5-79C8C551D77B}"/>
              </a:ext>
            </a:extLst>
          </p:cNvPr>
          <p:cNvSpPr>
            <a:spLocks noGrp="1"/>
          </p:cNvSpPr>
          <p:nvPr>
            <p:ph type="title"/>
          </p:nvPr>
        </p:nvSpPr>
        <p:spPr>
          <a:xfrm>
            <a:off x="330246" y="1864423"/>
            <a:ext cx="10531886" cy="808597"/>
          </a:xfrm>
        </p:spPr>
        <p:txBody>
          <a:bodyPr anchor="b">
            <a:noAutofit/>
          </a:bodyPr>
          <a:lstStyle/>
          <a:p>
            <a:r>
              <a:rPr lang="nl-BE" sz="3600" dirty="0">
                <a:latin typeface="Outfit" pitchFamily="2" charset="0"/>
              </a:rPr>
              <a:t>Wat maakt de job van biscuitier zo aantrekkelijk?</a:t>
            </a:r>
          </a:p>
        </p:txBody>
      </p:sp>
      <p:sp>
        <p:nvSpPr>
          <p:cNvPr id="206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CF35888-A362-CCEE-ECD2-789708F7240D}"/>
              </a:ext>
            </a:extLst>
          </p:cNvPr>
          <p:cNvSpPr>
            <a:spLocks noGrp="1"/>
          </p:cNvSpPr>
          <p:nvPr>
            <p:ph idx="1"/>
          </p:nvPr>
        </p:nvSpPr>
        <p:spPr>
          <a:xfrm>
            <a:off x="330246" y="2830424"/>
            <a:ext cx="7103165" cy="3786442"/>
          </a:xfrm>
        </p:spPr>
        <p:txBody>
          <a:bodyPr anchor="t">
            <a:normAutofit fontScale="77500" lnSpcReduction="20000"/>
          </a:bodyPr>
          <a:lstStyle/>
          <a:p>
            <a:r>
              <a:rPr lang="nl-NL" sz="3200" dirty="0">
                <a:latin typeface="Outfit" pitchFamily="2" charset="0"/>
              </a:rPr>
              <a:t>Je werkt met je handen én je hoofd</a:t>
            </a:r>
          </a:p>
          <a:p>
            <a:r>
              <a:rPr lang="nl-NL" sz="3200" dirty="0">
                <a:latin typeface="Outfit" pitchFamily="2" charset="0"/>
              </a:rPr>
              <a:t>Je laat jouw creativiteit los in smaken, vormen en kleuren</a:t>
            </a:r>
          </a:p>
          <a:p>
            <a:r>
              <a:rPr lang="nl-NL" sz="3200" dirty="0">
                <a:latin typeface="Outfit" pitchFamily="2" charset="0"/>
              </a:rPr>
              <a:t>Je werkt in een sector met veel kansen en job zekerheid</a:t>
            </a:r>
          </a:p>
          <a:p>
            <a:r>
              <a:rPr lang="nl-NL" sz="3200" dirty="0">
                <a:latin typeface="Outfit" pitchFamily="2" charset="0"/>
              </a:rPr>
              <a:t>Je hebt groeikansen in binnen- én buitenland!</a:t>
            </a:r>
          </a:p>
          <a:p>
            <a:r>
              <a:rPr lang="nl-NL" sz="3200" dirty="0">
                <a:latin typeface="Outfit" pitchFamily="2" charset="0"/>
              </a:rPr>
              <a:t>Je maakt mensen gelukkig met jouw creaties</a:t>
            </a:r>
          </a:p>
          <a:p>
            <a:pPr marL="0" indent="0">
              <a:buNone/>
            </a:pPr>
            <a:endParaRPr lang="nl-NL" sz="3200" dirty="0">
              <a:latin typeface="Outfit" pitchFamily="2" charset="0"/>
            </a:endParaRPr>
          </a:p>
          <a:p>
            <a:pPr marL="0" indent="0">
              <a:buNone/>
            </a:pPr>
            <a:r>
              <a:rPr lang="nl-NL" sz="3200" dirty="0">
                <a:latin typeface="Outfit" pitchFamily="2" charset="0"/>
              </a:rPr>
              <a:t>👉  </a:t>
            </a:r>
            <a:r>
              <a:rPr lang="nl-NL" sz="3200" b="1" dirty="0">
                <a:latin typeface="Outfit" pitchFamily="2" charset="0"/>
              </a:rPr>
              <a:t>Ben je klaar om jouw passie om te zetten in een beroep in een </a:t>
            </a:r>
            <a:r>
              <a:rPr lang="nl-NL" sz="2400" b="1" dirty="0">
                <a:latin typeface="Outfit" pitchFamily="2" charset="0"/>
              </a:rPr>
              <a:t>smaakvolle sector?</a:t>
            </a:r>
            <a:br>
              <a:rPr lang="nl-NL" sz="2400" b="1" dirty="0">
                <a:latin typeface="Outfit" pitchFamily="2" charset="0"/>
              </a:rPr>
            </a:br>
            <a:endParaRPr lang="nl-NL" sz="2600" dirty="0">
              <a:latin typeface="Outfit" pitchFamily="2" charset="0"/>
            </a:endParaRPr>
          </a:p>
          <a:p>
            <a:pPr>
              <a:buNone/>
            </a:pPr>
            <a:endParaRPr lang="nl-BE" sz="2200" dirty="0"/>
          </a:p>
        </p:txBody>
      </p:sp>
      <p:sp>
        <p:nvSpPr>
          <p:cNvPr id="4" name="Tijdelijke aanduiding voor inhoud 2">
            <a:extLst>
              <a:ext uri="{FF2B5EF4-FFF2-40B4-BE49-F238E27FC236}">
                <a16:creationId xmlns:a16="http://schemas.microsoft.com/office/drawing/2014/main" id="{880F6F35-9DAA-1473-442C-A4D4F8362EFF}"/>
              </a:ext>
            </a:extLst>
          </p:cNvPr>
          <p:cNvSpPr txBox="1">
            <a:spLocks/>
          </p:cNvSpPr>
          <p:nvPr/>
        </p:nvSpPr>
        <p:spPr>
          <a:xfrm>
            <a:off x="424942" y="241134"/>
            <a:ext cx="11485039" cy="14404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latin typeface="Outfit" pitchFamily="2" charset="0"/>
              </a:rPr>
              <a:t>Waarom </a:t>
            </a:r>
            <a:r>
              <a:rPr lang="nl-NL" sz="3600" dirty="0" err="1">
                <a:latin typeface="Outfit" pitchFamily="2" charset="0"/>
              </a:rPr>
              <a:t>biscuitier</a:t>
            </a:r>
            <a:r>
              <a:rPr lang="nl-NL" sz="3600" dirty="0">
                <a:latin typeface="Outfit" pitchFamily="2" charset="0"/>
              </a:rPr>
              <a:t> worden?</a:t>
            </a:r>
          </a:p>
          <a:p>
            <a:pPr>
              <a:buFont typeface="Arial" panose="020B0604020202020204" pitchFamily="34" charset="0"/>
              <a:buNone/>
            </a:pPr>
            <a:r>
              <a:rPr lang="nl-NL" sz="2200" dirty="0"/>
              <a:t>	</a:t>
            </a:r>
            <a:r>
              <a:rPr lang="nl-NL" sz="2600" i="1" dirty="0">
                <a:latin typeface="Outfit" pitchFamily="2" charset="0"/>
              </a:rPr>
              <a:t>“</a:t>
            </a:r>
            <a:r>
              <a:rPr lang="nl-NL" sz="2400" i="1" dirty="0">
                <a:latin typeface="Outfit" pitchFamily="2" charset="0"/>
              </a:rPr>
              <a:t>Of je nu in een artisanale bakkerij wilt werken of droomt van een eigen zaak of je werkt in een bedrijf, de mogelijkheden zijn eindeloos.”</a:t>
            </a:r>
            <a:r>
              <a:rPr lang="nl-NL" sz="2400" dirty="0">
                <a:latin typeface="Outfit" pitchFamily="2" charset="0"/>
              </a:rPr>
              <a:t>	</a:t>
            </a:r>
            <a:endParaRPr lang="nl-BE" sz="2400" dirty="0">
              <a:latin typeface="Outfit" pitchFamily="2" charset="0"/>
            </a:endParaRPr>
          </a:p>
        </p:txBody>
      </p:sp>
      <p:pic>
        <p:nvPicPr>
          <p:cNvPr id="2052" name="Picture 4" descr="Biscuiterie Thijs (Herentals) verankert samenwerking met Wafelbakkerij  Dimabel (Ieper) | NNieuws">
            <a:extLst>
              <a:ext uri="{FF2B5EF4-FFF2-40B4-BE49-F238E27FC236}">
                <a16:creationId xmlns:a16="http://schemas.microsoft.com/office/drawing/2014/main" id="{D126B28B-04B8-99FB-9F6F-3AD458304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411" y="2830424"/>
            <a:ext cx="4476570" cy="341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0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2F76EF-F2CD-9282-C187-FA79D57724E6}"/>
            </a:ext>
          </a:extLst>
        </p:cNvPr>
        <p:cNvGrpSpPr/>
        <p:nvPr/>
      </p:nvGrpSpPr>
      <p:grpSpPr>
        <a:xfrm>
          <a:off x="0" y="0"/>
          <a:ext cx="0" cy="0"/>
          <a:chOff x="0" y="0"/>
          <a:chExt cx="0" cy="0"/>
        </a:xfrm>
      </p:grpSpPr>
      <p:sp useBgFill="1">
        <p:nvSpPr>
          <p:cNvPr id="6164" name="Rectangle 616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4D7901E-8BD9-B015-BDA8-F5A0FBEC478C}"/>
              </a:ext>
            </a:extLst>
          </p:cNvPr>
          <p:cNvSpPr>
            <a:spLocks noGrp="1"/>
          </p:cNvSpPr>
          <p:nvPr>
            <p:ph type="title"/>
          </p:nvPr>
        </p:nvSpPr>
        <p:spPr>
          <a:xfrm>
            <a:off x="3721395" y="329184"/>
            <a:ext cx="7827477" cy="1783080"/>
          </a:xfrm>
        </p:spPr>
        <p:txBody>
          <a:bodyPr anchor="b">
            <a:normAutofit/>
          </a:bodyPr>
          <a:lstStyle/>
          <a:p>
            <a:r>
              <a:rPr lang="nl-BE" sz="3600" dirty="0">
                <a:latin typeface="Outfit" pitchFamily="2" charset="0"/>
              </a:rPr>
              <a:t>Wat maakt de job van confiseur zo aantrekkelijk?</a:t>
            </a:r>
          </a:p>
        </p:txBody>
      </p:sp>
      <p:pic>
        <p:nvPicPr>
          <p:cNvPr id="6152" name="Picture 8" descr="Gratis Afbeeldingen : fabriek, fruit, zoet, eten, produceren, geel ...">
            <a:extLst>
              <a:ext uri="{FF2B5EF4-FFF2-40B4-BE49-F238E27FC236}">
                <a16:creationId xmlns:a16="http://schemas.microsoft.com/office/drawing/2014/main" id="{9C982D4E-145C-EB33-6065-8B68DA37C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46" r="1" b="1"/>
          <a:stretch/>
        </p:blipFill>
        <p:spPr bwMode="auto">
          <a:xfrm>
            <a:off x="1" y="10"/>
            <a:ext cx="372139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6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jdelijke aanduiding voor inhoud 11">
            <a:extLst>
              <a:ext uri="{FF2B5EF4-FFF2-40B4-BE49-F238E27FC236}">
                <a16:creationId xmlns:a16="http://schemas.microsoft.com/office/drawing/2014/main" id="{137B0C73-E0E7-7FE4-F83F-2BA170C2DDC0}"/>
              </a:ext>
            </a:extLst>
          </p:cNvPr>
          <p:cNvSpPr>
            <a:spLocks noGrp="1"/>
          </p:cNvSpPr>
          <p:nvPr>
            <p:ph idx="1"/>
          </p:nvPr>
        </p:nvSpPr>
        <p:spPr>
          <a:xfrm>
            <a:off x="3721395" y="2441448"/>
            <a:ext cx="8470605" cy="4114800"/>
          </a:xfrm>
        </p:spPr>
        <p:txBody>
          <a:bodyPr>
            <a:noAutofit/>
          </a:bodyPr>
          <a:lstStyle/>
          <a:p>
            <a:pPr>
              <a:buNone/>
            </a:pPr>
            <a:r>
              <a:rPr lang="nl-NL" sz="1600" b="1" dirty="0">
                <a:latin typeface="Outfit" pitchFamily="2" charset="0"/>
              </a:rPr>
              <a:t>🎨 </a:t>
            </a:r>
            <a:r>
              <a:rPr lang="nl-NL" sz="1800" b="1" dirty="0">
                <a:latin typeface="Outfit" pitchFamily="2" charset="0"/>
              </a:rPr>
              <a:t>Creatieve vrijheid</a:t>
            </a:r>
          </a:p>
          <a:p>
            <a:pPr>
              <a:buNone/>
            </a:pPr>
            <a:r>
              <a:rPr lang="nl-NL" sz="1800" dirty="0">
                <a:latin typeface="Outfit" pitchFamily="2" charset="0"/>
              </a:rPr>
              <a:t>	</a:t>
            </a:r>
            <a:r>
              <a:rPr lang="nl-NL" sz="1800" i="1" dirty="0">
                <a:latin typeface="Outfit" pitchFamily="2" charset="0"/>
              </a:rPr>
              <a:t>Alles draait om kleur, vorm en smaak. Je kan je verbeelding gebruiken om van snoepjes, lolly’s, </a:t>
            </a:r>
            <a:r>
              <a:rPr lang="nl-NL" sz="1800" i="1" dirty="0" err="1">
                <a:latin typeface="Outfit" pitchFamily="2" charset="0"/>
              </a:rPr>
              <a:t>caramels</a:t>
            </a:r>
            <a:r>
              <a:rPr lang="nl-NL" sz="1800" i="1" dirty="0">
                <a:latin typeface="Outfit" pitchFamily="2" charset="0"/>
              </a:rPr>
              <a:t> of suikerdecoratie echte kunstwerkjes te maken. </a:t>
            </a:r>
          </a:p>
          <a:p>
            <a:pPr>
              <a:buNone/>
            </a:pPr>
            <a:r>
              <a:rPr lang="nl-NL" sz="1800" b="1" dirty="0">
                <a:latin typeface="Outfit" pitchFamily="2" charset="0"/>
              </a:rPr>
              <a:t>🍭 Werken met plezier en verleiding</a:t>
            </a:r>
          </a:p>
          <a:p>
            <a:pPr>
              <a:buNone/>
            </a:pPr>
            <a:r>
              <a:rPr lang="nl-NL" sz="1800" dirty="0">
                <a:latin typeface="Outfit" pitchFamily="2" charset="0"/>
              </a:rPr>
              <a:t>	</a:t>
            </a:r>
            <a:r>
              <a:rPr lang="nl-NL" sz="1800" i="1" dirty="0">
                <a:latin typeface="Outfit" pitchFamily="2" charset="0"/>
              </a:rPr>
              <a:t>Confiserie is een vrolijke sector, direct gelinkt aan feest, geluk en genot. Het is motiverend producten te creëren die mensen blij maken – van kinderen tot volwassenen. </a:t>
            </a:r>
          </a:p>
          <a:p>
            <a:pPr>
              <a:buNone/>
            </a:pPr>
            <a:r>
              <a:rPr lang="nl-NL" sz="1800" b="1" dirty="0">
                <a:latin typeface="Outfit" pitchFamily="2" charset="0"/>
              </a:rPr>
              <a:t>✋ Ambachtelijk en tastbaar</a:t>
            </a:r>
          </a:p>
          <a:p>
            <a:pPr>
              <a:buNone/>
            </a:pPr>
            <a:r>
              <a:rPr lang="nl-NL" sz="1800" dirty="0">
                <a:latin typeface="Outfit" pitchFamily="2" charset="0"/>
              </a:rPr>
              <a:t>	</a:t>
            </a:r>
            <a:r>
              <a:rPr lang="nl-NL" sz="1800" i="1" dirty="0">
                <a:latin typeface="Outfit" pitchFamily="2" charset="0"/>
              </a:rPr>
              <a:t>Confiserie is een ambacht: je leert technieken zoals suiker koken, gieten of vormen. Je werkt  met je handen en ziet meteen het resultaat van je werk.</a:t>
            </a:r>
          </a:p>
          <a:p>
            <a:pPr>
              <a:buNone/>
            </a:pPr>
            <a:r>
              <a:rPr lang="nl-NL" sz="1800" b="1" dirty="0">
                <a:latin typeface="Outfit" pitchFamily="2" charset="0"/>
              </a:rPr>
              <a:t>🛍️ Veelzijdige job kansen</a:t>
            </a:r>
          </a:p>
          <a:p>
            <a:pPr marL="0" indent="0">
              <a:buNone/>
            </a:pPr>
            <a:r>
              <a:rPr lang="nl-NL" sz="1800" dirty="0">
                <a:latin typeface="Outfit" pitchFamily="2" charset="0"/>
              </a:rPr>
              <a:t>      </a:t>
            </a:r>
            <a:r>
              <a:rPr lang="nl-NL" sz="1800" i="1" dirty="0">
                <a:latin typeface="Outfit" pitchFamily="2" charset="0"/>
              </a:rPr>
              <a:t>De sector biedt werk in bakkerijen, snoepateliers, chocolaterieën, patissiers en eveneens in grote productiebedrijven. Er is ruimte voor zelfstandigheid of teamwerk.</a:t>
            </a:r>
          </a:p>
        </p:txBody>
      </p:sp>
    </p:spTree>
    <p:extLst>
      <p:ext uri="{BB962C8B-B14F-4D97-AF65-F5344CB8AC3E}">
        <p14:creationId xmlns:p14="http://schemas.microsoft.com/office/powerpoint/2010/main" val="16595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586DE-81DB-2D85-785C-F71D5914434F}"/>
              </a:ext>
            </a:extLst>
          </p:cNvPr>
          <p:cNvSpPr>
            <a:spLocks noGrp="1"/>
          </p:cNvSpPr>
          <p:nvPr>
            <p:ph type="title"/>
          </p:nvPr>
        </p:nvSpPr>
        <p:spPr>
          <a:xfrm>
            <a:off x="5297762" y="329184"/>
            <a:ext cx="5217838" cy="1783080"/>
          </a:xfrm>
        </p:spPr>
        <p:txBody>
          <a:bodyPr anchor="b">
            <a:normAutofit/>
          </a:bodyPr>
          <a:lstStyle/>
          <a:p>
            <a:r>
              <a:rPr lang="en-GB" sz="3600" dirty="0">
                <a:latin typeface="Outfit" pitchFamily="2" charset="0"/>
              </a:rPr>
              <a:t>Jullie </a:t>
            </a:r>
            <a:r>
              <a:rPr lang="en-GB" sz="3600" dirty="0" err="1">
                <a:latin typeface="Outfit" pitchFamily="2" charset="0"/>
              </a:rPr>
              <a:t>gastspreker</a:t>
            </a:r>
            <a:r>
              <a:rPr lang="en-GB" sz="3600" dirty="0">
                <a:latin typeface="Outfit" pitchFamily="2" charset="0"/>
              </a:rPr>
              <a:t> :</a:t>
            </a:r>
            <a:br>
              <a:rPr lang="en-GB" sz="3600" dirty="0">
                <a:latin typeface="Outfit" pitchFamily="2" charset="0"/>
              </a:rPr>
            </a:br>
            <a:r>
              <a:rPr lang="en-GB" sz="3600" dirty="0" err="1">
                <a:latin typeface="Outfit" pitchFamily="2" charset="0"/>
              </a:rPr>
              <a:t>vul</a:t>
            </a:r>
            <a:r>
              <a:rPr lang="en-GB" sz="3600" dirty="0">
                <a:latin typeface="Outfit" pitchFamily="2" charset="0"/>
              </a:rPr>
              <a:t> je naam in</a:t>
            </a:r>
          </a:p>
        </p:txBody>
      </p:sp>
      <p:sp>
        <p:nvSpPr>
          <p:cNvPr id="41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A50C73F-60C7-2FF5-60A1-0FAAC8D02760}"/>
              </a:ext>
            </a:extLst>
          </p:cNvPr>
          <p:cNvSpPr>
            <a:spLocks noGrp="1"/>
          </p:cNvSpPr>
          <p:nvPr>
            <p:ph idx="1"/>
          </p:nvPr>
        </p:nvSpPr>
        <p:spPr>
          <a:xfrm>
            <a:off x="5211163" y="2655918"/>
            <a:ext cx="6891190" cy="4160520"/>
          </a:xfrm>
        </p:spPr>
        <p:txBody>
          <a:bodyPr>
            <a:normAutofit fontScale="92500"/>
          </a:bodyPr>
          <a:lstStyle/>
          <a:p>
            <a:pPr marL="0" indent="0">
              <a:buNone/>
            </a:pPr>
            <a:endParaRPr lang="en-GB" sz="3200" b="0" i="0" u="none" strike="noStrike" dirty="0">
              <a:effectLst/>
              <a:latin typeface="Outfit" pitchFamily="2" charset="0"/>
            </a:endParaRPr>
          </a:p>
          <a:p>
            <a:r>
              <a:rPr lang="nl-NL" sz="3200" b="0" i="0" u="none" strike="noStrike" noProof="0" dirty="0">
                <a:effectLst/>
                <a:latin typeface="Outfit" pitchFamily="2" charset="0"/>
              </a:rPr>
              <a:t>xx jaar, geboren in een ondernemersgezin én in de chocolade</a:t>
            </a:r>
          </a:p>
          <a:p>
            <a:endParaRPr lang="nl-NL" sz="3200" b="0" i="0" u="none" strike="noStrike" noProof="0" dirty="0">
              <a:effectLst/>
              <a:latin typeface="Outfit" pitchFamily="2" charset="0"/>
            </a:endParaRPr>
          </a:p>
          <a:p>
            <a:r>
              <a:rPr lang="nl-NL" sz="3200" b="0" i="0" u="none" strike="noStrike" noProof="0" dirty="0">
                <a:effectLst/>
                <a:latin typeface="Outfit" pitchFamily="2" charset="0"/>
              </a:rPr>
              <a:t>Beschrijf </a:t>
            </a:r>
            <a:r>
              <a:rPr lang="nl-NL" sz="3200" dirty="0">
                <a:latin typeface="Outfit" pitchFamily="2" charset="0"/>
              </a:rPr>
              <a:t>je p</a:t>
            </a:r>
            <a:r>
              <a:rPr lang="nl-NL" sz="3200" b="0" i="0" u="none" strike="noStrike" noProof="0" dirty="0" err="1">
                <a:effectLst/>
                <a:latin typeface="Outfit" pitchFamily="2" charset="0"/>
              </a:rPr>
              <a:t>assies</a:t>
            </a:r>
            <a:r>
              <a:rPr lang="nl-NL" sz="3200" b="0" i="0" u="none" strike="noStrike" noProof="0" dirty="0">
                <a:effectLst/>
                <a:latin typeface="Outfit" pitchFamily="2" charset="0"/>
              </a:rPr>
              <a:t> voor de sector</a:t>
            </a:r>
          </a:p>
          <a:p>
            <a:r>
              <a:rPr lang="nl-NL" sz="3200" b="0" i="0" u="none" strike="noStrike" noProof="0" dirty="0">
                <a:effectLst/>
                <a:latin typeface="Outfit" pitchFamily="2" charset="0"/>
              </a:rPr>
              <a:t>studies</a:t>
            </a:r>
          </a:p>
          <a:p>
            <a:endParaRPr lang="nl-NL" sz="3200" b="0" i="0" u="none" strike="noStrike" noProof="0" dirty="0">
              <a:effectLst/>
              <a:latin typeface="Outfit" pitchFamily="2" charset="0"/>
            </a:endParaRPr>
          </a:p>
          <a:p>
            <a:r>
              <a:rPr lang="nl-NL" sz="3200" noProof="0" dirty="0">
                <a:latin typeface="Outfit" pitchFamily="2" charset="0"/>
              </a:rPr>
              <a:t>Job, ervaring </a:t>
            </a:r>
            <a:endParaRPr lang="nl-NL" sz="3200" b="0" i="0" u="none" strike="noStrike" noProof="0" dirty="0">
              <a:effectLst/>
              <a:latin typeface="Outfit" pitchFamily="2" charset="0"/>
            </a:endParaRPr>
          </a:p>
          <a:p>
            <a:endParaRPr lang="en-GB" sz="1700" dirty="0"/>
          </a:p>
        </p:txBody>
      </p:sp>
      <p:sp>
        <p:nvSpPr>
          <p:cNvPr id="8" name="TextBox 7">
            <a:extLst>
              <a:ext uri="{FF2B5EF4-FFF2-40B4-BE49-F238E27FC236}">
                <a16:creationId xmlns:a16="http://schemas.microsoft.com/office/drawing/2014/main" id="{D6CFF306-1CF8-AC7A-1ACB-5AEA4040638C}"/>
              </a:ext>
            </a:extLst>
          </p:cNvPr>
          <p:cNvSpPr txBox="1"/>
          <p:nvPr/>
        </p:nvSpPr>
        <p:spPr>
          <a:xfrm>
            <a:off x="416776" y="2655918"/>
            <a:ext cx="3900042" cy="1200329"/>
          </a:xfrm>
          <a:prstGeom prst="rect">
            <a:avLst/>
          </a:prstGeom>
          <a:noFill/>
        </p:spPr>
        <p:txBody>
          <a:bodyPr wrap="square" rtlCol="0">
            <a:spAutoFit/>
          </a:bodyPr>
          <a:lstStyle/>
          <a:p>
            <a:r>
              <a:rPr lang="en-GB" sz="3600" dirty="0" err="1">
                <a:highlight>
                  <a:srgbClr val="C0C0C0"/>
                </a:highlight>
                <a:latin typeface="Outfit" pitchFamily="2" charset="0"/>
              </a:rPr>
              <a:t>Plaats</a:t>
            </a:r>
            <a:r>
              <a:rPr lang="en-GB" sz="3600" dirty="0">
                <a:highlight>
                  <a:srgbClr val="C0C0C0"/>
                </a:highlight>
                <a:latin typeface="Outfit" pitchFamily="2" charset="0"/>
              </a:rPr>
              <a:t> </a:t>
            </a:r>
            <a:r>
              <a:rPr lang="en-GB" sz="3600" dirty="0" err="1">
                <a:highlight>
                  <a:srgbClr val="C0C0C0"/>
                </a:highlight>
                <a:latin typeface="Outfit" pitchFamily="2" charset="0"/>
              </a:rPr>
              <a:t>hier</a:t>
            </a:r>
            <a:r>
              <a:rPr lang="en-GB" sz="3600" dirty="0">
                <a:highlight>
                  <a:srgbClr val="C0C0C0"/>
                </a:highlight>
                <a:latin typeface="Outfit" pitchFamily="2" charset="0"/>
              </a:rPr>
              <a:t> </a:t>
            </a:r>
            <a:r>
              <a:rPr lang="en-GB" sz="3600" dirty="0" err="1">
                <a:highlight>
                  <a:srgbClr val="C0C0C0"/>
                </a:highlight>
                <a:latin typeface="Outfit" pitchFamily="2" charset="0"/>
              </a:rPr>
              <a:t>jouw</a:t>
            </a:r>
            <a:r>
              <a:rPr lang="en-GB" sz="3600" dirty="0">
                <a:highlight>
                  <a:srgbClr val="C0C0C0"/>
                </a:highlight>
                <a:latin typeface="Outfit" pitchFamily="2" charset="0"/>
              </a:rPr>
              <a:t> </a:t>
            </a:r>
            <a:r>
              <a:rPr lang="en-GB" sz="3600" dirty="0" err="1">
                <a:highlight>
                  <a:srgbClr val="C0C0C0"/>
                </a:highlight>
                <a:latin typeface="Outfit" pitchFamily="2" charset="0"/>
              </a:rPr>
              <a:t>foto</a:t>
            </a:r>
            <a:r>
              <a:rPr lang="en-GB" sz="3600" dirty="0">
                <a:highlight>
                  <a:srgbClr val="C0C0C0"/>
                </a:highlight>
                <a:latin typeface="Outfit" pitchFamily="2" charset="0"/>
              </a:rPr>
              <a:t> + </a:t>
            </a:r>
            <a:r>
              <a:rPr lang="en-GB" sz="3600" dirty="0" err="1">
                <a:highlight>
                  <a:srgbClr val="C0C0C0"/>
                </a:highlight>
                <a:latin typeface="Outfit" pitchFamily="2" charset="0"/>
              </a:rPr>
              <a:t>bedrijfslogo</a:t>
            </a:r>
            <a:endParaRPr lang="en-GB" sz="3600" dirty="0">
              <a:highlight>
                <a:srgbClr val="C0C0C0"/>
              </a:highlight>
              <a:latin typeface="Outfit" pitchFamily="2" charset="0"/>
            </a:endParaRPr>
          </a:p>
        </p:txBody>
      </p:sp>
    </p:spTree>
    <p:extLst>
      <p:ext uri="{BB962C8B-B14F-4D97-AF65-F5344CB8AC3E}">
        <p14:creationId xmlns:p14="http://schemas.microsoft.com/office/powerpoint/2010/main" val="27851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87C155-5261-197F-F065-5C6FDB78607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41F285C-F9A5-1E82-02CF-F366A6E36351}"/>
              </a:ext>
            </a:extLst>
          </p:cNvPr>
          <p:cNvSpPr>
            <a:spLocks noGrp="1"/>
          </p:cNvSpPr>
          <p:nvPr>
            <p:ph type="title"/>
          </p:nvPr>
        </p:nvSpPr>
        <p:spPr>
          <a:xfrm>
            <a:off x="5588442" y="803268"/>
            <a:ext cx="6603558" cy="1835911"/>
          </a:xfrm>
        </p:spPr>
        <p:txBody>
          <a:bodyPr vert="horz" lIns="91440" tIns="45720" rIns="91440" bIns="45720" rtlCol="0" anchor="b">
            <a:normAutofit/>
          </a:bodyPr>
          <a:lstStyle/>
          <a:p>
            <a:r>
              <a:rPr lang="en-US" sz="3600" kern="1200" dirty="0">
                <a:solidFill>
                  <a:srgbClr val="FFFFFF"/>
                </a:solidFill>
                <a:latin typeface="Outfit" pitchFamily="2" charset="0"/>
              </a:rPr>
              <a:t>Ons </a:t>
            </a:r>
            <a:r>
              <a:rPr lang="en-US" sz="3600" kern="1200" dirty="0" err="1">
                <a:solidFill>
                  <a:srgbClr val="FFFFFF"/>
                </a:solidFill>
                <a:latin typeface="Outfit" pitchFamily="2" charset="0"/>
              </a:rPr>
              <a:t>bedrijf</a:t>
            </a:r>
            <a:br>
              <a:rPr lang="en-US" sz="3600" kern="1200" dirty="0">
                <a:solidFill>
                  <a:srgbClr val="FFFFFF"/>
                </a:solidFill>
                <a:latin typeface="Outfit" pitchFamily="2" charset="0"/>
              </a:rPr>
            </a:br>
            <a:br>
              <a:rPr lang="en-US" sz="3600" kern="1200" dirty="0">
                <a:solidFill>
                  <a:srgbClr val="FFFFFF"/>
                </a:solidFill>
                <a:latin typeface="Outfit" pitchFamily="2" charset="0"/>
              </a:rPr>
            </a:br>
            <a:endParaRPr lang="en-US" sz="3600" kern="1200" dirty="0">
              <a:solidFill>
                <a:srgbClr val="FFFFFF"/>
              </a:solidFill>
              <a:latin typeface="Outfit" pitchFamily="2" charset="0"/>
            </a:endParaRP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3">
            <a:extLst>
              <a:ext uri="{FF2B5EF4-FFF2-40B4-BE49-F238E27FC236}">
                <a16:creationId xmlns:a16="http://schemas.microsoft.com/office/drawing/2014/main" id="{50B2E714-94FD-5D2D-7574-82F33D35CCA4}"/>
              </a:ext>
            </a:extLst>
          </p:cNvPr>
          <p:cNvSpPr txBox="1">
            <a:spLocks/>
          </p:cNvSpPr>
          <p:nvPr/>
        </p:nvSpPr>
        <p:spPr>
          <a:xfrm>
            <a:off x="5347574" y="2750313"/>
            <a:ext cx="6844425" cy="39451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utfi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utfi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utfi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utfi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err="1">
                <a:solidFill>
                  <a:srgbClr val="FFFFFF"/>
                </a:solidFill>
              </a:rPr>
              <a:t>xxxx</a:t>
            </a:r>
            <a:endParaRPr lang="en-US" sz="2000" dirty="0">
              <a:solidFill>
                <a:srgbClr val="FFFFFF"/>
              </a:solidFill>
            </a:endParaRPr>
          </a:p>
          <a:p>
            <a:pPr fontAlgn="base"/>
            <a:r>
              <a:rPr lang="en-US" sz="2000" dirty="0" err="1">
                <a:solidFill>
                  <a:srgbClr val="FFFFFF"/>
                </a:solidFill>
              </a:rPr>
              <a:t>xxxx</a:t>
            </a:r>
            <a:endParaRPr lang="en-US" sz="2000" dirty="0">
              <a:solidFill>
                <a:srgbClr val="FFFFFF"/>
              </a:solidFill>
            </a:endParaRPr>
          </a:p>
          <a:p>
            <a:pPr fontAlgn="base"/>
            <a:r>
              <a:rPr lang="en-GB" sz="2000" dirty="0" err="1">
                <a:solidFill>
                  <a:srgbClr val="FFFFFF"/>
                </a:solidFill>
              </a:rPr>
              <a:t>xxxx</a:t>
            </a:r>
            <a:endParaRPr lang="en-GB" sz="2000" dirty="0">
              <a:solidFill>
                <a:srgbClr val="FFFFFF"/>
              </a:solidFill>
            </a:endParaRPr>
          </a:p>
        </p:txBody>
      </p:sp>
      <p:sp>
        <p:nvSpPr>
          <p:cNvPr id="4" name="TextBox 3">
            <a:extLst>
              <a:ext uri="{FF2B5EF4-FFF2-40B4-BE49-F238E27FC236}">
                <a16:creationId xmlns:a16="http://schemas.microsoft.com/office/drawing/2014/main" id="{C70C4602-7FA3-DD1A-635E-1061FF457B61}"/>
              </a:ext>
            </a:extLst>
          </p:cNvPr>
          <p:cNvSpPr txBox="1"/>
          <p:nvPr/>
        </p:nvSpPr>
        <p:spPr>
          <a:xfrm>
            <a:off x="9255282" y="367499"/>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bedrijfslogo</a:t>
            </a:r>
            <a:endParaRPr lang="en-GB" sz="3600" dirty="0">
              <a:highlight>
                <a:srgbClr val="C0C0C0"/>
              </a:highlight>
            </a:endParaRPr>
          </a:p>
        </p:txBody>
      </p:sp>
      <p:sp>
        <p:nvSpPr>
          <p:cNvPr id="8" name="TextBox 7">
            <a:extLst>
              <a:ext uri="{FF2B5EF4-FFF2-40B4-BE49-F238E27FC236}">
                <a16:creationId xmlns:a16="http://schemas.microsoft.com/office/drawing/2014/main" id="{3D1EDC9D-842C-9852-1DC2-69F082C0AABE}"/>
              </a:ext>
            </a:extLst>
          </p:cNvPr>
          <p:cNvSpPr txBox="1"/>
          <p:nvPr/>
        </p:nvSpPr>
        <p:spPr>
          <a:xfrm>
            <a:off x="660896" y="1762016"/>
            <a:ext cx="2406870" cy="3416320"/>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bedrijfsfoto</a:t>
            </a:r>
            <a:r>
              <a:rPr lang="en-GB" sz="3600" dirty="0">
                <a:highlight>
                  <a:srgbClr val="C0C0C0"/>
                </a:highlight>
              </a:rPr>
              <a:t> + </a:t>
            </a:r>
            <a:r>
              <a:rPr lang="en-GB" sz="3600" dirty="0" err="1">
                <a:highlight>
                  <a:srgbClr val="C0C0C0"/>
                </a:highlight>
              </a:rPr>
              <a:t>producten</a:t>
            </a:r>
            <a:r>
              <a:rPr lang="en-GB" sz="3600">
                <a:highlight>
                  <a:srgbClr val="C0C0C0"/>
                </a:highlight>
              </a:rPr>
              <a:t> + activiteit</a:t>
            </a:r>
            <a:endParaRPr lang="en-GB" sz="3600" dirty="0">
              <a:highlight>
                <a:srgbClr val="C0C0C0"/>
              </a:highlight>
            </a:endParaRPr>
          </a:p>
        </p:txBody>
      </p:sp>
    </p:spTree>
    <p:extLst>
      <p:ext uri="{BB962C8B-B14F-4D97-AF65-F5344CB8AC3E}">
        <p14:creationId xmlns:p14="http://schemas.microsoft.com/office/powerpoint/2010/main" val="25442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8ECA9-E82F-B39A-7BFF-2143B8B1A1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EAD349-FF2F-07D5-4B98-776AE0CEB35F}"/>
              </a:ext>
            </a:extLst>
          </p:cNvPr>
          <p:cNvSpPr>
            <a:spLocks noGrp="1"/>
          </p:cNvSpPr>
          <p:nvPr>
            <p:ph type="title"/>
          </p:nvPr>
        </p:nvSpPr>
        <p:spPr>
          <a:xfrm>
            <a:off x="293247" y="368569"/>
            <a:ext cx="7884321" cy="2312989"/>
          </a:xfrm>
        </p:spPr>
        <p:txBody>
          <a:bodyPr>
            <a:noAutofit/>
          </a:bodyPr>
          <a:lstStyle/>
          <a:p>
            <a:r>
              <a:rPr lang="nl-BE" sz="3600" dirty="0">
                <a:latin typeface="Outfit" pitchFamily="2" charset="0"/>
              </a:rPr>
              <a:t>Het </a:t>
            </a:r>
            <a:r>
              <a:rPr lang="nl-BE" sz="3600" b="1" dirty="0">
                <a:latin typeface="Outfit" pitchFamily="2" charset="0"/>
              </a:rPr>
              <a:t>economisch belang </a:t>
            </a:r>
            <a:r>
              <a:rPr lang="nl-BE" sz="3600" dirty="0">
                <a:latin typeface="Outfit" pitchFamily="2" charset="0"/>
              </a:rPr>
              <a:t>van de sector </a:t>
            </a:r>
            <a:r>
              <a:rPr lang="nl-BE" sz="3600" b="1" dirty="0">
                <a:latin typeface="Outfit" pitchFamily="2" charset="0"/>
              </a:rPr>
              <a:t>chocolade, biscuits &amp; confiserie</a:t>
            </a:r>
            <a:br>
              <a:rPr lang="nl-BE" sz="3600" dirty="0">
                <a:latin typeface="Outfit" pitchFamily="2" charset="0"/>
              </a:rPr>
            </a:br>
            <a:br>
              <a:rPr lang="nl-BE" sz="3600" dirty="0">
                <a:latin typeface="Outfit" pitchFamily="2" charset="0"/>
              </a:rPr>
            </a:br>
            <a:r>
              <a:rPr lang="nl-BE" sz="3600" dirty="0">
                <a:latin typeface="Outfit" pitchFamily="2" charset="0"/>
              </a:rPr>
              <a:t> % aandeel in </a:t>
            </a:r>
            <a:br>
              <a:rPr lang="nl-BE" sz="3600" dirty="0">
                <a:latin typeface="Outfit" pitchFamily="2" charset="0"/>
              </a:rPr>
            </a:br>
            <a:r>
              <a:rPr lang="nl-BE" sz="3600" dirty="0">
                <a:latin typeface="Outfit" pitchFamily="2" charset="0"/>
              </a:rPr>
              <a:t>totale voedingsindustrie in België</a:t>
            </a:r>
            <a:endParaRPr lang="en-BE" sz="3600" dirty="0">
              <a:latin typeface="Outfit" pitchFamily="2" charset="0"/>
            </a:endParaRPr>
          </a:p>
        </p:txBody>
      </p:sp>
      <p:sp>
        <p:nvSpPr>
          <p:cNvPr id="241" name="TextBox 51">
            <a:extLst>
              <a:ext uri="{FF2B5EF4-FFF2-40B4-BE49-F238E27FC236}">
                <a16:creationId xmlns:a16="http://schemas.microsoft.com/office/drawing/2014/main" id="{7B0197CF-6DFE-33CC-508F-319718E83933}"/>
              </a:ext>
            </a:extLst>
          </p:cNvPr>
          <p:cNvSpPr txBox="1"/>
          <p:nvPr/>
        </p:nvSpPr>
        <p:spPr>
          <a:xfrm>
            <a:off x="6208980" y="2848767"/>
            <a:ext cx="2772000" cy="1359346"/>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lang="nl-NL" sz="2400" b="1" dirty="0">
                <a:solidFill>
                  <a:srgbClr val="612141"/>
                </a:solidFill>
                <a:latin typeface="Outfit" pitchFamily="2" charset="0"/>
                <a:ea typeface="Calibre" charset="0"/>
                <a:cs typeface="Calibre" charset="0"/>
              </a:rPr>
              <a:t>Bedrijven</a:t>
            </a: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360</a:t>
            </a:r>
            <a:endParaRPr lang="nl-NL" sz="2400"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algn="ctr">
              <a:defRPr/>
            </a:pPr>
            <a:r>
              <a:rPr lang="nl-NL" sz="2400" dirty="0">
                <a:solidFill>
                  <a:srgbClr val="612141"/>
                </a:solidFill>
                <a:latin typeface="Outfit" pitchFamily="2" charset="0"/>
              </a:rPr>
              <a:t>= 9 %</a:t>
            </a:r>
            <a:endParaRPr lang="nl-NL" sz="1600" dirty="0">
              <a:solidFill>
                <a:srgbClr val="612141"/>
              </a:solidFill>
              <a:latin typeface="Outfit" pitchFamily="2" charset="0"/>
            </a:endParaRPr>
          </a:p>
        </p:txBody>
      </p:sp>
      <p:sp>
        <p:nvSpPr>
          <p:cNvPr id="246" name="TextBox 60">
            <a:extLst>
              <a:ext uri="{FF2B5EF4-FFF2-40B4-BE49-F238E27FC236}">
                <a16:creationId xmlns:a16="http://schemas.microsoft.com/office/drawing/2014/main" id="{FB1B7EEE-892B-E197-BCD0-323908C0332D}"/>
              </a:ext>
            </a:extLst>
          </p:cNvPr>
          <p:cNvSpPr txBox="1"/>
          <p:nvPr/>
        </p:nvSpPr>
        <p:spPr>
          <a:xfrm>
            <a:off x="9183903" y="2852142"/>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lang="nl-NL" sz="2400" b="1" dirty="0">
                <a:solidFill>
                  <a:srgbClr val="612141"/>
                </a:solidFill>
                <a:latin typeface="Outfit" pitchFamily="2" charset="0"/>
                <a:ea typeface="Calibre" charset="0"/>
                <a:cs typeface="Calibre" charset="0"/>
              </a:rPr>
              <a:t>Jobs</a:t>
            </a: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14.765</a:t>
            </a: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e" charset="0"/>
            </a:endParaRPr>
          </a:p>
          <a:p>
            <a:pPr marR="0" lvl="0" indent="0" algn="ctr" fontAlgn="auto">
              <a:lnSpc>
                <a:spcPts val="1400"/>
              </a:lnSpc>
              <a:spcBef>
                <a:spcPts val="0"/>
              </a:spcBef>
              <a:spcAft>
                <a:spcPts val="0"/>
              </a:spcAft>
              <a:buClrTx/>
              <a:buSzTx/>
              <a:buFontTx/>
              <a:buNone/>
              <a:tabLst/>
              <a:defRPr/>
            </a:pPr>
            <a:r>
              <a:rPr lang="nl-NL" sz="2400" dirty="0">
                <a:solidFill>
                  <a:srgbClr val="612141"/>
                </a:solidFill>
                <a:latin typeface="Outfit" pitchFamily="2" charset="0"/>
              </a:rPr>
              <a:t>= 14 %</a:t>
            </a:r>
          </a:p>
        </p:txBody>
      </p:sp>
      <p:sp>
        <p:nvSpPr>
          <p:cNvPr id="251" name="TextBox 65">
            <a:extLst>
              <a:ext uri="{FF2B5EF4-FFF2-40B4-BE49-F238E27FC236}">
                <a16:creationId xmlns:a16="http://schemas.microsoft.com/office/drawing/2014/main" id="{5CFF247D-6565-AD42-9082-7BB903C7C003}"/>
              </a:ext>
            </a:extLst>
          </p:cNvPr>
          <p:cNvSpPr txBox="1"/>
          <p:nvPr/>
        </p:nvSpPr>
        <p:spPr>
          <a:xfrm>
            <a:off x="6208980" y="4359742"/>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Export</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lang="nl-NL" sz="2400" b="1" dirty="0">
                <a:solidFill>
                  <a:srgbClr val="612141"/>
                </a:solidFill>
                <a:latin typeface="Outfit" pitchFamily="2" charset="0"/>
                <a:ea typeface="Calibre" charset="0"/>
                <a:cs typeface="Calibre" charset="0"/>
              </a:rPr>
              <a:t>7,0</a:t>
            </a: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 m</a:t>
            </a:r>
            <a:r>
              <a:rPr lang="nl-NL" sz="2400" b="1" dirty="0" err="1">
                <a:solidFill>
                  <a:srgbClr val="612141"/>
                </a:solidFill>
                <a:latin typeface="Outfit" pitchFamily="2" charset="0"/>
                <a:ea typeface="Calibre" charset="0"/>
                <a:cs typeface="Calibre" charset="0"/>
              </a:rPr>
              <a:t>iljard</a:t>
            </a:r>
            <a:r>
              <a:rPr lang="nl-NL" sz="2400" b="1" dirty="0">
                <a:solidFill>
                  <a:srgbClr val="612141"/>
                </a:solidFill>
                <a:latin typeface="Outfit" pitchFamily="2" charset="0"/>
                <a:ea typeface="Calibre" charset="0"/>
                <a:cs typeface="Calibre" charset="0"/>
              </a:rPr>
              <a:t>€</a:t>
            </a: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e" charset="0"/>
            </a:endParaRPr>
          </a:p>
          <a:p>
            <a:pPr algn="ctr">
              <a:lnSpc>
                <a:spcPts val="1400"/>
              </a:lnSpc>
              <a:defRPr/>
            </a:pPr>
            <a:r>
              <a:rPr lang="nl-NL" sz="2400" dirty="0">
                <a:solidFill>
                  <a:srgbClr val="612141"/>
                </a:solidFill>
                <a:latin typeface="Outfit" pitchFamily="2" charset="0"/>
              </a:rPr>
              <a:t>= 18 %</a:t>
            </a:r>
          </a:p>
        </p:txBody>
      </p:sp>
      <p:sp>
        <p:nvSpPr>
          <p:cNvPr id="256" name="TextBox 70">
            <a:extLst>
              <a:ext uri="{FF2B5EF4-FFF2-40B4-BE49-F238E27FC236}">
                <a16:creationId xmlns:a16="http://schemas.microsoft.com/office/drawing/2014/main" id="{C2A5F037-E028-2712-06A9-0808F3E2A090}"/>
              </a:ext>
            </a:extLst>
          </p:cNvPr>
          <p:cNvSpPr txBox="1"/>
          <p:nvPr/>
        </p:nvSpPr>
        <p:spPr>
          <a:xfrm>
            <a:off x="3234057" y="4327464"/>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Import </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 2,6 </a:t>
            </a:r>
            <a:r>
              <a:rPr lang="nl-NL" sz="2400" b="1" dirty="0">
                <a:solidFill>
                  <a:srgbClr val="612141"/>
                </a:solidFill>
                <a:latin typeface="Outfit" pitchFamily="2" charset="0"/>
                <a:ea typeface="Calibre" charset="0"/>
                <a:cs typeface="Calibre" charset="0"/>
              </a:rPr>
              <a:t>miljard€</a:t>
            </a: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e" charset="0"/>
            </a:endParaRPr>
          </a:p>
          <a:p>
            <a:pPr marR="0" lvl="0" indent="0" algn="ctr" fontAlgn="auto">
              <a:lnSpc>
                <a:spcPts val="1400"/>
              </a:lnSpc>
              <a:spcBef>
                <a:spcPts val="0"/>
              </a:spcBef>
              <a:spcAft>
                <a:spcPts val="0"/>
              </a:spcAft>
              <a:buClrTx/>
              <a:buSzTx/>
              <a:buFontTx/>
              <a:buNone/>
              <a:tabLst/>
              <a:defRPr/>
            </a:pPr>
            <a:r>
              <a:rPr lang="nl-NL" sz="2400" dirty="0">
                <a:solidFill>
                  <a:srgbClr val="612141"/>
                </a:solidFill>
                <a:latin typeface="Outfit" pitchFamily="2" charset="0"/>
              </a:rPr>
              <a:t>=  8%</a:t>
            </a:r>
          </a:p>
        </p:txBody>
      </p:sp>
      <p:sp>
        <p:nvSpPr>
          <p:cNvPr id="261" name="TextBox 75">
            <a:extLst>
              <a:ext uri="{FF2B5EF4-FFF2-40B4-BE49-F238E27FC236}">
                <a16:creationId xmlns:a16="http://schemas.microsoft.com/office/drawing/2014/main" id="{DE904B18-017B-CDAE-EF4F-D57556D3F6B0}"/>
              </a:ext>
            </a:extLst>
          </p:cNvPr>
          <p:cNvSpPr txBox="1"/>
          <p:nvPr/>
        </p:nvSpPr>
        <p:spPr>
          <a:xfrm>
            <a:off x="9183903" y="4403169"/>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rPr>
              <a:t>Handelsbalans</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rPr>
              <a:t>4,4 </a:t>
            </a:r>
            <a:r>
              <a:rPr kumimoji="0" lang="nl-NL" sz="2400" b="1" i="0" u="none" strike="noStrike" kern="1200" cap="none" spc="0" normalizeH="0" baseline="0" noProof="0" dirty="0" err="1">
                <a:ln>
                  <a:noFill/>
                </a:ln>
                <a:solidFill>
                  <a:srgbClr val="612141"/>
                </a:solidFill>
                <a:effectLst/>
                <a:uLnTx/>
                <a:uFillTx/>
                <a:latin typeface="Outfit" pitchFamily="2" charset="0"/>
                <a:ea typeface="Calibre" charset="0"/>
                <a:cs typeface="Calibri" panose="020F0502020204030204" pitchFamily="34" charset="0"/>
              </a:rPr>
              <a:t>mil</a:t>
            </a:r>
            <a:r>
              <a:rPr lang="nl-NL" sz="2400" b="1" dirty="0" err="1">
                <a:solidFill>
                  <a:srgbClr val="612141"/>
                </a:solidFill>
                <a:latin typeface="Outfit" pitchFamily="2" charset="0"/>
                <a:ea typeface="Calibre" charset="0"/>
                <a:cs typeface="Calibri" panose="020F0502020204030204" pitchFamily="34" charset="0"/>
              </a:rPr>
              <a:t>jard</a:t>
            </a:r>
            <a:r>
              <a:rPr lang="nl-NL" sz="2400" b="1" dirty="0">
                <a:solidFill>
                  <a:srgbClr val="612141"/>
                </a:solidFill>
                <a:latin typeface="Outfit" pitchFamily="2" charset="0"/>
                <a:ea typeface="Calibre" charset="0"/>
                <a:cs typeface="Calibri" panose="020F0502020204030204" pitchFamily="34" charset="0"/>
              </a:rPr>
              <a:t>€</a:t>
            </a: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i" panose="020F0502020204030204" pitchFamily="34" charset="0"/>
            </a:endParaRPr>
          </a:p>
          <a:p>
            <a:pPr algn="ctr">
              <a:lnSpc>
                <a:spcPts val="1400"/>
              </a:lnSpc>
              <a:defRPr/>
            </a:pPr>
            <a:r>
              <a:rPr lang="nl-NL" sz="2400" dirty="0">
                <a:solidFill>
                  <a:srgbClr val="612141"/>
                </a:solidFill>
                <a:latin typeface="Outfit" pitchFamily="2" charset="0"/>
                <a:cs typeface="Calibri" panose="020F0502020204030204" pitchFamily="34" charset="0"/>
              </a:rPr>
              <a:t>= 59 %</a:t>
            </a:r>
          </a:p>
        </p:txBody>
      </p:sp>
      <p:pic>
        <p:nvPicPr>
          <p:cNvPr id="3" name="Picture 2" descr="Logo&#10;&#10;Description automatically generated">
            <a:extLst>
              <a:ext uri="{FF2B5EF4-FFF2-40B4-BE49-F238E27FC236}">
                <a16:creationId xmlns:a16="http://schemas.microsoft.com/office/drawing/2014/main" id="{10824D0B-0F81-A8BF-5CE7-D78627E037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9543" y="6229350"/>
            <a:ext cx="2027001" cy="500386"/>
          </a:xfrm>
          <a:prstGeom prst="rect">
            <a:avLst/>
          </a:prstGeom>
          <a:noFill/>
          <a:ln>
            <a:noFill/>
          </a:ln>
        </p:spPr>
      </p:pic>
      <p:sp>
        <p:nvSpPr>
          <p:cNvPr id="5" name="Tekstvak 4">
            <a:extLst>
              <a:ext uri="{FF2B5EF4-FFF2-40B4-BE49-F238E27FC236}">
                <a16:creationId xmlns:a16="http://schemas.microsoft.com/office/drawing/2014/main" id="{8C03CB6C-C03E-E06F-4A72-F7FEACF81104}"/>
              </a:ext>
            </a:extLst>
          </p:cNvPr>
          <p:cNvSpPr txBox="1"/>
          <p:nvPr/>
        </p:nvSpPr>
        <p:spPr>
          <a:xfrm>
            <a:off x="7594980" y="1481229"/>
            <a:ext cx="2772000" cy="1200329"/>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Productie Omzet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10,9 </a:t>
            </a:r>
            <a:r>
              <a:rPr lang="nl-BE" sz="2400" b="1" dirty="0">
                <a:solidFill>
                  <a:srgbClr val="612141"/>
                </a:solidFill>
                <a:latin typeface="Outfit" pitchFamily="2" charset="0"/>
              </a:rPr>
              <a:t>mil</a:t>
            </a:r>
            <a:r>
              <a:rPr kumimoji="0" lang="nl-BE" sz="2400" b="1" i="0" u="none" strike="noStrike" kern="1200" cap="none" spc="0" normalizeH="0" baseline="0" noProof="0" dirty="0">
                <a:ln>
                  <a:noFill/>
                </a:ln>
                <a:solidFill>
                  <a:srgbClr val="612141"/>
                </a:solidFill>
                <a:effectLst/>
                <a:uLnTx/>
                <a:uFillTx/>
                <a:latin typeface="Outfit" pitchFamily="2" charset="0"/>
              </a:rPr>
              <a:t>jard€</a:t>
            </a:r>
            <a:endParaRPr lang="nl-BE" sz="2400" dirty="0">
              <a:solidFill>
                <a:srgbClr val="612141"/>
              </a:solidFill>
              <a:latin typeface="Outfi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dirty="0">
                <a:solidFill>
                  <a:srgbClr val="612141"/>
                </a:solidFill>
                <a:latin typeface="Outfit" pitchFamily="2" charset="0"/>
              </a:rPr>
              <a:t>= 11 %</a:t>
            </a:r>
          </a:p>
        </p:txBody>
      </p:sp>
      <p:sp>
        <p:nvSpPr>
          <p:cNvPr id="6" name="TextBox 5">
            <a:extLst>
              <a:ext uri="{FF2B5EF4-FFF2-40B4-BE49-F238E27FC236}">
                <a16:creationId xmlns:a16="http://schemas.microsoft.com/office/drawing/2014/main" id="{5B0F193F-9587-B659-1E65-CEAC1614733A}"/>
              </a:ext>
            </a:extLst>
          </p:cNvPr>
          <p:cNvSpPr txBox="1"/>
          <p:nvPr/>
        </p:nvSpPr>
        <p:spPr>
          <a:xfrm>
            <a:off x="446033" y="5792074"/>
            <a:ext cx="1608133" cy="461665"/>
          </a:xfrm>
          <a:prstGeom prst="rect">
            <a:avLst/>
          </a:prstGeom>
          <a:noFill/>
        </p:spPr>
        <p:txBody>
          <a:bodyPr wrap="none" rtlCol="0">
            <a:spAutoFit/>
          </a:bodyPr>
          <a:lstStyle/>
          <a:p>
            <a:r>
              <a:rPr lang="en-GB" sz="2400" dirty="0">
                <a:latin typeface="Outfit" pitchFamily="2" charset="0"/>
              </a:rPr>
              <a:t>Jaar 2024</a:t>
            </a:r>
          </a:p>
        </p:txBody>
      </p:sp>
      <p:sp>
        <p:nvSpPr>
          <p:cNvPr id="7" name="TextBox 6">
            <a:extLst>
              <a:ext uri="{FF2B5EF4-FFF2-40B4-BE49-F238E27FC236}">
                <a16:creationId xmlns:a16="http://schemas.microsoft.com/office/drawing/2014/main" id="{E1C9B69C-EAE7-C143-B92D-B37D5EAB17CE}"/>
              </a:ext>
            </a:extLst>
          </p:cNvPr>
          <p:cNvSpPr txBox="1"/>
          <p:nvPr/>
        </p:nvSpPr>
        <p:spPr>
          <a:xfrm>
            <a:off x="7521903" y="5834569"/>
            <a:ext cx="6096000" cy="369332"/>
          </a:xfrm>
          <a:prstGeom prst="rect">
            <a:avLst/>
          </a:prstGeom>
          <a:noFill/>
        </p:spPr>
        <p:txBody>
          <a:bodyPr wrap="square">
            <a:spAutoFit/>
          </a:bodyPr>
          <a:lstStyle/>
          <a:p>
            <a:r>
              <a:rPr lang="en-GB" b="0" i="0" dirty="0" err="1">
                <a:solidFill>
                  <a:srgbClr val="001D35"/>
                </a:solidFill>
                <a:effectLst/>
                <a:latin typeface="Google Sans"/>
              </a:rPr>
              <a:t>Handelsbalans</a:t>
            </a:r>
            <a:r>
              <a:rPr lang="en-GB" b="0" i="0" dirty="0">
                <a:solidFill>
                  <a:srgbClr val="001D35"/>
                </a:solidFill>
                <a:effectLst/>
                <a:latin typeface="Google Sans"/>
              </a:rPr>
              <a:t> = </a:t>
            </a:r>
            <a:r>
              <a:rPr lang="en-GB" b="0" i="0" dirty="0" err="1">
                <a:solidFill>
                  <a:srgbClr val="001D35"/>
                </a:solidFill>
                <a:effectLst/>
                <a:latin typeface="Google Sans"/>
              </a:rPr>
              <a:t>Exportwaarde</a:t>
            </a:r>
            <a:r>
              <a:rPr lang="en-GB" b="0" i="0" dirty="0">
                <a:solidFill>
                  <a:srgbClr val="001D35"/>
                </a:solidFill>
                <a:effectLst/>
                <a:latin typeface="Google Sans"/>
              </a:rPr>
              <a:t> - </a:t>
            </a:r>
            <a:r>
              <a:rPr lang="en-GB" b="0" i="0" dirty="0" err="1">
                <a:solidFill>
                  <a:srgbClr val="001D35"/>
                </a:solidFill>
                <a:effectLst/>
                <a:latin typeface="Google Sans"/>
              </a:rPr>
              <a:t>Importwaarde</a:t>
            </a:r>
            <a:endParaRPr lang="en-GB" dirty="0"/>
          </a:p>
        </p:txBody>
      </p:sp>
    </p:spTree>
    <p:extLst>
      <p:ext uri="{BB962C8B-B14F-4D97-AF65-F5344CB8AC3E}">
        <p14:creationId xmlns:p14="http://schemas.microsoft.com/office/powerpoint/2010/main" val="42848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1"/>
                                        </p:tgtEl>
                                        <p:attrNameLst>
                                          <p:attrName>style.visibility</p:attrName>
                                        </p:attrNameLst>
                                      </p:cBhvr>
                                      <p:to>
                                        <p:strVal val="visible"/>
                                      </p:to>
                                    </p:set>
                                    <p:anim calcmode="lin" valueType="num">
                                      <p:cBhvr additive="base">
                                        <p:cTn id="29" dur="500" fill="hold"/>
                                        <p:tgtEl>
                                          <p:spTgt spid="261"/>
                                        </p:tgtEl>
                                        <p:attrNameLst>
                                          <p:attrName>ppt_x</p:attrName>
                                        </p:attrNameLst>
                                      </p:cBhvr>
                                      <p:tavLst>
                                        <p:tav tm="0">
                                          <p:val>
                                            <p:strVal val="#ppt_x"/>
                                          </p:val>
                                        </p:tav>
                                        <p:tav tm="100000">
                                          <p:val>
                                            <p:strVal val="#ppt_x"/>
                                          </p:val>
                                        </p:tav>
                                      </p:tavLst>
                                    </p:anim>
                                    <p:anim calcmode="lin" valueType="num">
                                      <p:cBhvr additive="base">
                                        <p:cTn id="30" dur="500" fill="hold"/>
                                        <p:tgtEl>
                                          <p:spTgt spid="26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1" grpId="0" animBg="1"/>
      <p:bldP spid="246" grpId="0" animBg="1"/>
      <p:bldP spid="251" grpId="0" animBg="1"/>
      <p:bldP spid="256" grpId="0" animBg="1"/>
      <p:bldP spid="261" grpId="0" animBg="1"/>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557BBF-80E4-4898-1EA7-81AD1E6EFE8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2C3F1FD-2582-62B5-5A9A-23D945E47BA4}"/>
              </a:ext>
            </a:extLst>
          </p:cNvPr>
          <p:cNvSpPr>
            <a:spLocks noGrp="1"/>
          </p:cNvSpPr>
          <p:nvPr>
            <p:ph type="title"/>
          </p:nvPr>
        </p:nvSpPr>
        <p:spPr>
          <a:xfrm>
            <a:off x="841246" y="673770"/>
            <a:ext cx="3644489" cy="2414488"/>
          </a:xfrm>
        </p:spPr>
        <p:txBody>
          <a:bodyPr anchor="t">
            <a:normAutofit/>
          </a:bodyPr>
          <a:lstStyle/>
          <a:p>
            <a:r>
              <a:rPr lang="en-GB" sz="3600" dirty="0">
                <a:solidFill>
                  <a:srgbClr val="FFFFFF"/>
                </a:solidFill>
                <a:latin typeface="Outfit" pitchFamily="2" charset="0"/>
              </a:rPr>
              <a:t>Wat </a:t>
            </a:r>
            <a:r>
              <a:rPr lang="en-GB" sz="3600" dirty="0" err="1">
                <a:solidFill>
                  <a:srgbClr val="FFFFFF"/>
                </a:solidFill>
                <a:latin typeface="Outfit" pitchFamily="2" charset="0"/>
              </a:rPr>
              <a:t>doen</a:t>
            </a:r>
            <a:r>
              <a:rPr lang="en-GB" sz="3600" dirty="0">
                <a:solidFill>
                  <a:srgbClr val="FFFFFF"/>
                </a:solidFill>
                <a:latin typeface="Outfit" pitchFamily="2" charset="0"/>
              </a:rPr>
              <a:t> we?</a:t>
            </a:r>
          </a:p>
        </p:txBody>
      </p:sp>
      <p:sp>
        <p:nvSpPr>
          <p:cNvPr id="14" name="Content Placeholder 3">
            <a:extLst>
              <a:ext uri="{FF2B5EF4-FFF2-40B4-BE49-F238E27FC236}">
                <a16:creationId xmlns:a16="http://schemas.microsoft.com/office/drawing/2014/main" id="{B131710B-E49F-11A0-C8E1-19F92E60C421}"/>
              </a:ext>
            </a:extLst>
          </p:cNvPr>
          <p:cNvSpPr>
            <a:spLocks noGrp="1"/>
          </p:cNvSpPr>
          <p:nvPr>
            <p:ph idx="1"/>
          </p:nvPr>
        </p:nvSpPr>
        <p:spPr>
          <a:xfrm>
            <a:off x="5957887" y="228600"/>
            <a:ext cx="6129337" cy="6629399"/>
          </a:xfrm>
        </p:spPr>
        <p:txBody>
          <a:bodyPr>
            <a:noAutofit/>
          </a:bodyPr>
          <a:lstStyle/>
          <a:p>
            <a:r>
              <a:rPr lang="en-GB" sz="2400" dirty="0" err="1">
                <a:latin typeface="Outfit" pitchFamily="2" charset="0"/>
              </a:rPr>
              <a:t>Xxx</a:t>
            </a:r>
            <a:endParaRPr lang="en-GB" sz="2400" dirty="0">
              <a:latin typeface="Outfit" pitchFamily="2" charset="0"/>
            </a:endParaRPr>
          </a:p>
          <a:p>
            <a:r>
              <a:rPr lang="en-GB" sz="2400" b="0" i="0" u="none" strike="noStrike" dirty="0">
                <a:effectLst/>
                <a:latin typeface="Outfit" pitchFamily="2" charset="0"/>
              </a:rPr>
              <a:t>xxx</a:t>
            </a:r>
          </a:p>
          <a:p>
            <a:r>
              <a:rPr lang="en-GB" sz="2400" dirty="0">
                <a:latin typeface="Outfit" pitchFamily="2" charset="0"/>
              </a:rPr>
              <a:t>xxx</a:t>
            </a:r>
            <a:endParaRPr lang="en-GB" sz="2400" b="0" i="0" u="none" strike="noStrike" dirty="0">
              <a:effectLst/>
              <a:latin typeface="Outfit" pitchFamily="2" charset="0"/>
            </a:endParaRPr>
          </a:p>
          <a:p>
            <a:r>
              <a:rPr lang="en-GB" sz="2400" dirty="0">
                <a:latin typeface="Outfit" pitchFamily="2" charset="0"/>
              </a:rPr>
              <a:t>xxx</a:t>
            </a:r>
          </a:p>
          <a:p>
            <a:r>
              <a:rPr lang="en-GB" sz="2400" b="0" i="0" u="none" strike="noStrike" dirty="0">
                <a:effectLst/>
                <a:latin typeface="Outfit" pitchFamily="2" charset="0"/>
              </a:rPr>
              <a:t>xxx</a:t>
            </a:r>
            <a:endParaRPr lang="en-GB" b="0" i="0" u="none" strike="noStrike" dirty="0">
              <a:effectLst/>
              <a:latin typeface="Outfit" pitchFamily="2" charset="0"/>
            </a:endParaRPr>
          </a:p>
        </p:txBody>
      </p:sp>
      <p:sp>
        <p:nvSpPr>
          <p:cNvPr id="4" name="TextBox 3">
            <a:extLst>
              <a:ext uri="{FF2B5EF4-FFF2-40B4-BE49-F238E27FC236}">
                <a16:creationId xmlns:a16="http://schemas.microsoft.com/office/drawing/2014/main" id="{A888982B-15FE-6076-5A3C-DBC18043E392}"/>
              </a:ext>
            </a:extLst>
          </p:cNvPr>
          <p:cNvSpPr txBox="1"/>
          <p:nvPr/>
        </p:nvSpPr>
        <p:spPr>
          <a:xfrm>
            <a:off x="1089872" y="1721995"/>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bedrijfslogo</a:t>
            </a:r>
            <a:endParaRPr lang="en-GB" sz="3600" dirty="0">
              <a:highlight>
                <a:srgbClr val="C0C0C0"/>
              </a:highlight>
            </a:endParaRPr>
          </a:p>
        </p:txBody>
      </p:sp>
      <p:sp>
        <p:nvSpPr>
          <p:cNvPr id="5" name="TextBox 4">
            <a:extLst>
              <a:ext uri="{FF2B5EF4-FFF2-40B4-BE49-F238E27FC236}">
                <a16:creationId xmlns:a16="http://schemas.microsoft.com/office/drawing/2014/main" id="{74D2712D-5F23-8EC1-C0D0-550DAA699B64}"/>
              </a:ext>
            </a:extLst>
          </p:cNvPr>
          <p:cNvSpPr txBox="1"/>
          <p:nvPr/>
        </p:nvSpPr>
        <p:spPr>
          <a:xfrm>
            <a:off x="1611506" y="4136483"/>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product</a:t>
            </a:r>
          </a:p>
        </p:txBody>
      </p:sp>
    </p:spTree>
    <p:extLst>
      <p:ext uri="{BB962C8B-B14F-4D97-AF65-F5344CB8AC3E}">
        <p14:creationId xmlns:p14="http://schemas.microsoft.com/office/powerpoint/2010/main" val="33521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E30B84-DBF5-C925-BF46-EE04E8C6569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E89E2E5-DAC9-720D-F48A-A990BAEA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ED7E7E05-651A-E5F3-9CA9-D33501F09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03F3A63C-D5F8-8879-A301-ECE5FBE0B07B}"/>
              </a:ext>
            </a:extLst>
          </p:cNvPr>
          <p:cNvSpPr>
            <a:spLocks noGrp="1"/>
          </p:cNvSpPr>
          <p:nvPr>
            <p:ph type="title"/>
          </p:nvPr>
        </p:nvSpPr>
        <p:spPr>
          <a:xfrm>
            <a:off x="333386" y="625753"/>
            <a:ext cx="4131037" cy="2319153"/>
          </a:xfrm>
        </p:spPr>
        <p:txBody>
          <a:bodyPr>
            <a:noAutofit/>
          </a:bodyPr>
          <a:lstStyle/>
          <a:p>
            <a:r>
              <a:rPr lang="en-GB" sz="3600" dirty="0">
                <a:solidFill>
                  <a:srgbClr val="FFFFFF"/>
                </a:solidFill>
                <a:latin typeface="Outfit" pitchFamily="2" charset="0"/>
              </a:rPr>
              <a:t>Welke </a:t>
            </a:r>
            <a:r>
              <a:rPr lang="en-GB" sz="3600" dirty="0" err="1">
                <a:solidFill>
                  <a:srgbClr val="FFFFFF"/>
                </a:solidFill>
                <a:latin typeface="Outfit" pitchFamily="2" charset="0"/>
              </a:rPr>
              <a:t>zijn</a:t>
            </a:r>
            <a:r>
              <a:rPr lang="en-GB" sz="3600" dirty="0">
                <a:solidFill>
                  <a:srgbClr val="FFFFFF"/>
                </a:solidFill>
                <a:latin typeface="Outfit" pitchFamily="2" charset="0"/>
              </a:rPr>
              <a:t> de </a:t>
            </a:r>
            <a:r>
              <a:rPr lang="en-GB" sz="3600" dirty="0" err="1">
                <a:solidFill>
                  <a:srgbClr val="FFFFFF"/>
                </a:solidFill>
                <a:latin typeface="Outfit" pitchFamily="2" charset="0"/>
              </a:rPr>
              <a:t>meest</a:t>
            </a:r>
            <a:r>
              <a:rPr lang="en-GB" sz="3600" dirty="0">
                <a:solidFill>
                  <a:srgbClr val="FFFFFF"/>
                </a:solidFill>
                <a:latin typeface="Outfit" pitchFamily="2" charset="0"/>
              </a:rPr>
              <a:t> </a:t>
            </a:r>
            <a:r>
              <a:rPr lang="en-GB" sz="3600" dirty="0" err="1">
                <a:solidFill>
                  <a:srgbClr val="FFFFFF"/>
                </a:solidFill>
                <a:latin typeface="Outfit" pitchFamily="2" charset="0"/>
              </a:rPr>
              <a:t>gevraagde</a:t>
            </a:r>
            <a:r>
              <a:rPr lang="en-GB" sz="3600" dirty="0">
                <a:solidFill>
                  <a:srgbClr val="FFFFFF"/>
                </a:solidFill>
                <a:latin typeface="Outfit" pitchFamily="2" charset="0"/>
              </a:rPr>
              <a:t> </a:t>
            </a:r>
            <a:r>
              <a:rPr lang="en-GB" sz="3600" dirty="0" err="1">
                <a:solidFill>
                  <a:srgbClr val="FFFFFF"/>
                </a:solidFill>
                <a:latin typeface="Outfit" pitchFamily="2" charset="0"/>
              </a:rPr>
              <a:t>profielen</a:t>
            </a:r>
            <a:r>
              <a:rPr lang="en-GB" sz="3600" dirty="0">
                <a:solidFill>
                  <a:srgbClr val="FFFFFF"/>
                </a:solidFill>
                <a:latin typeface="Outfit" pitchFamily="2" charset="0"/>
              </a:rPr>
              <a:t> in </a:t>
            </a:r>
            <a:r>
              <a:rPr lang="en-GB" sz="3600" dirty="0" err="1">
                <a:solidFill>
                  <a:srgbClr val="FFFFFF"/>
                </a:solidFill>
                <a:latin typeface="Outfit" pitchFamily="2" charset="0"/>
              </a:rPr>
              <a:t>onze</a:t>
            </a:r>
            <a:r>
              <a:rPr lang="en-GB" sz="3600" dirty="0">
                <a:solidFill>
                  <a:srgbClr val="FFFFFF"/>
                </a:solidFill>
                <a:latin typeface="Outfit" pitchFamily="2" charset="0"/>
              </a:rPr>
              <a:t> sector?</a:t>
            </a:r>
          </a:p>
        </p:txBody>
      </p:sp>
      <p:pic>
        <p:nvPicPr>
          <p:cNvPr id="10" name="Picture 2" descr="Jobs Belgium - Wetteren | Mr. Mallo - Private label Marshmallow production">
            <a:extLst>
              <a:ext uri="{FF2B5EF4-FFF2-40B4-BE49-F238E27FC236}">
                <a16:creationId xmlns:a16="http://schemas.microsoft.com/office/drawing/2014/main" id="{08879C9B-8C9C-A2CC-C5C5-C562D0B66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746" y="169776"/>
            <a:ext cx="2340000" cy="15612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110D05DC-B9B5-EAC7-60D4-C4AB9104A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746" y="2029176"/>
            <a:ext cx="2340000" cy="15609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Waarom kiezen voor een job als sales/business developer?  banner image">
            <a:extLst>
              <a:ext uri="{FF2B5EF4-FFF2-40B4-BE49-F238E27FC236}">
                <a16:creationId xmlns:a16="http://schemas.microsoft.com/office/drawing/2014/main" id="{914A860E-D19F-8464-D56F-EC0EFC108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873" y="5338782"/>
            <a:ext cx="2340000" cy="13652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1275215-B0C3-E528-8D77-45F4ECA94CA7}"/>
              </a:ext>
            </a:extLst>
          </p:cNvPr>
          <p:cNvSpPr txBox="1"/>
          <p:nvPr/>
        </p:nvSpPr>
        <p:spPr>
          <a:xfrm>
            <a:off x="5813148" y="101952"/>
            <a:ext cx="3600000"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Chocolatier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Biscuitier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Confiseur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Productie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-operator</a:t>
            </a:r>
          </a:p>
        </p:txBody>
      </p:sp>
      <p:sp>
        <p:nvSpPr>
          <p:cNvPr id="16" name="TextBox 15">
            <a:extLst>
              <a:ext uri="{FF2B5EF4-FFF2-40B4-BE49-F238E27FC236}">
                <a16:creationId xmlns:a16="http://schemas.microsoft.com/office/drawing/2014/main" id="{24127848-F797-6BCB-E0D3-B3DEBFEDDCB4}"/>
              </a:ext>
            </a:extLst>
          </p:cNvPr>
          <p:cNvSpPr txBox="1"/>
          <p:nvPr/>
        </p:nvSpPr>
        <p:spPr>
          <a:xfrm>
            <a:off x="5763493" y="2264902"/>
            <a:ext cx="309341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Inpakker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Technieker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
        <p:nvSpPr>
          <p:cNvPr id="17" name="TextBox 16">
            <a:extLst>
              <a:ext uri="{FF2B5EF4-FFF2-40B4-BE49-F238E27FC236}">
                <a16:creationId xmlns:a16="http://schemas.microsoft.com/office/drawing/2014/main" id="{3F161B87-BEDE-0D1F-9AE3-FD9787DC4312}"/>
              </a:ext>
            </a:extLst>
          </p:cNvPr>
          <p:cNvSpPr txBox="1"/>
          <p:nvPr/>
        </p:nvSpPr>
        <p:spPr>
          <a:xfrm>
            <a:off x="5788320" y="5338782"/>
            <a:ext cx="341242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Business developer sales, customer service,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logistieke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medewerker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pic>
        <p:nvPicPr>
          <p:cNvPr id="2" name="Picture 1" descr="PARTNERS BELGIUM CHOCOLATE AWARDS 2023 - Chocolaterie">
            <a:extLst>
              <a:ext uri="{FF2B5EF4-FFF2-40B4-BE49-F238E27FC236}">
                <a16:creationId xmlns:a16="http://schemas.microsoft.com/office/drawing/2014/main" id="{E8855D34-E441-582F-8520-90E1529AC5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7" t="29968" b="21652"/>
          <a:stretch>
            <a:fillRect/>
          </a:stretch>
        </p:blipFill>
        <p:spPr bwMode="auto">
          <a:xfrm>
            <a:off x="0" y="4723595"/>
            <a:ext cx="4744673" cy="1297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3516C5-70EA-BE93-ECE8-C9CA8992378E}"/>
              </a:ext>
            </a:extLst>
          </p:cNvPr>
          <p:cNvSpPr txBox="1"/>
          <p:nvPr/>
        </p:nvSpPr>
        <p:spPr>
          <a:xfrm>
            <a:off x="5763493" y="3695630"/>
            <a:ext cx="3649655"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Multi-media marketeer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IT</a:t>
            </a:r>
          </a:p>
        </p:txBody>
      </p:sp>
      <p:pic>
        <p:nvPicPr>
          <p:cNvPr id="6" name="Afbeelding 3">
            <a:extLst>
              <a:ext uri="{FF2B5EF4-FFF2-40B4-BE49-F238E27FC236}">
                <a16:creationId xmlns:a16="http://schemas.microsoft.com/office/drawing/2014/main" id="{2DAB3B2E-24C4-099D-A48C-4F50C2BC4942}"/>
              </a:ext>
            </a:extLst>
          </p:cNvPr>
          <p:cNvPicPr>
            <a:picLocks noChangeAspect="1"/>
          </p:cNvPicPr>
          <p:nvPr/>
        </p:nvPicPr>
        <p:blipFill>
          <a:blip r:embed="rId6"/>
          <a:stretch>
            <a:fillRect/>
          </a:stretch>
        </p:blipFill>
        <p:spPr>
          <a:xfrm>
            <a:off x="9231349" y="3758142"/>
            <a:ext cx="2309397" cy="1497488"/>
          </a:xfrm>
          <a:prstGeom prst="rect">
            <a:avLst/>
          </a:prstGeom>
        </p:spPr>
      </p:pic>
    </p:spTree>
    <p:extLst>
      <p:ext uri="{BB962C8B-B14F-4D97-AF65-F5344CB8AC3E}">
        <p14:creationId xmlns:p14="http://schemas.microsoft.com/office/powerpoint/2010/main" val="8536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0C096-354D-C84E-4A16-311F57D0372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C5B7B4-1F4F-A825-BDD4-3F67649BC2BC}"/>
              </a:ext>
            </a:extLst>
          </p:cNvPr>
          <p:cNvSpPr>
            <a:spLocks noGrp="1"/>
          </p:cNvSpPr>
          <p:nvPr>
            <p:ph type="title"/>
          </p:nvPr>
        </p:nvSpPr>
        <p:spPr>
          <a:xfrm>
            <a:off x="367072" y="478596"/>
            <a:ext cx="3778322" cy="4298808"/>
          </a:xfrm>
        </p:spPr>
        <p:txBody>
          <a:bodyPr>
            <a:normAutofit/>
          </a:bodyPr>
          <a:lstStyle/>
          <a:p>
            <a:r>
              <a:rPr lang="en-GB" sz="3600" dirty="0">
                <a:solidFill>
                  <a:srgbClr val="FFFFFF"/>
                </a:solidFill>
                <a:latin typeface="Outfit" pitchFamily="2" charset="0"/>
              </a:rPr>
              <a:t>Wat </a:t>
            </a:r>
            <a:r>
              <a:rPr lang="en-GB" sz="3600" dirty="0" err="1">
                <a:solidFill>
                  <a:srgbClr val="FFFFFF"/>
                </a:solidFill>
                <a:latin typeface="Outfit" pitchFamily="2" charset="0"/>
              </a:rPr>
              <a:t>zijn</a:t>
            </a:r>
            <a:r>
              <a:rPr lang="en-GB" sz="3600" dirty="0">
                <a:solidFill>
                  <a:srgbClr val="FFFFFF"/>
                </a:solidFill>
                <a:latin typeface="Outfit" pitchFamily="2" charset="0"/>
              </a:rPr>
              <a:t> </a:t>
            </a:r>
            <a:r>
              <a:rPr lang="en-GB" sz="3600" dirty="0" err="1">
                <a:solidFill>
                  <a:srgbClr val="FFFFFF"/>
                </a:solidFill>
                <a:latin typeface="Outfit" pitchFamily="2" charset="0"/>
              </a:rPr>
              <a:t>mijn</a:t>
            </a:r>
            <a:r>
              <a:rPr lang="en-GB" sz="3600" dirty="0">
                <a:solidFill>
                  <a:srgbClr val="FFFFFF"/>
                </a:solidFill>
                <a:latin typeface="Outfit" pitchFamily="2" charset="0"/>
              </a:rPr>
              <a:t> </a:t>
            </a:r>
            <a:r>
              <a:rPr lang="en-GB" sz="3600" dirty="0" err="1">
                <a:solidFill>
                  <a:srgbClr val="FFFFFF"/>
                </a:solidFill>
                <a:latin typeface="Outfit" pitchFamily="2" charset="0"/>
              </a:rPr>
              <a:t>motivaties</a:t>
            </a:r>
            <a:r>
              <a:rPr lang="en-GB" sz="3600" dirty="0">
                <a:solidFill>
                  <a:srgbClr val="FFFFFF"/>
                </a:solidFill>
                <a:latin typeface="Outfit" pitchFamily="2" charset="0"/>
              </a:rPr>
              <a:t> om </a:t>
            </a:r>
            <a:r>
              <a:rPr lang="en-GB" sz="3600" dirty="0" err="1">
                <a:solidFill>
                  <a:srgbClr val="FFFFFF"/>
                </a:solidFill>
                <a:latin typeface="Outfit" pitchFamily="2" charset="0"/>
              </a:rPr>
              <a:t>te</a:t>
            </a:r>
            <a:r>
              <a:rPr lang="en-GB" sz="3600" dirty="0">
                <a:solidFill>
                  <a:srgbClr val="FFFFFF"/>
                </a:solidFill>
                <a:latin typeface="Outfit" pitchFamily="2" charset="0"/>
              </a:rPr>
              <a:t> </a:t>
            </a:r>
            <a:r>
              <a:rPr lang="en-GB" sz="3600" dirty="0" err="1">
                <a:solidFill>
                  <a:srgbClr val="FFFFFF"/>
                </a:solidFill>
                <a:latin typeface="Outfit" pitchFamily="2" charset="0"/>
              </a:rPr>
              <a:t>werken</a:t>
            </a:r>
            <a:r>
              <a:rPr lang="en-GB" sz="3600" dirty="0">
                <a:solidFill>
                  <a:srgbClr val="FFFFFF"/>
                </a:solidFill>
                <a:latin typeface="Outfit" pitchFamily="2" charset="0"/>
              </a:rPr>
              <a:t> in de </a:t>
            </a:r>
            <a:r>
              <a:rPr lang="en-GB" sz="3600" dirty="0" err="1">
                <a:solidFill>
                  <a:srgbClr val="FFFFFF"/>
                </a:solidFill>
                <a:latin typeface="Outfit" pitchFamily="2" charset="0"/>
              </a:rPr>
              <a:t>lekkerste</a:t>
            </a:r>
            <a:r>
              <a:rPr lang="en-GB" sz="3600" dirty="0">
                <a:solidFill>
                  <a:srgbClr val="FFFFFF"/>
                </a:solidFill>
                <a:latin typeface="Outfit" pitchFamily="2" charset="0"/>
              </a:rPr>
              <a:t> sector?</a:t>
            </a:r>
          </a:p>
        </p:txBody>
      </p:sp>
      <p:sp>
        <p:nvSpPr>
          <p:cNvPr id="15" name="TextBox 14">
            <a:extLst>
              <a:ext uri="{FF2B5EF4-FFF2-40B4-BE49-F238E27FC236}">
                <a16:creationId xmlns:a16="http://schemas.microsoft.com/office/drawing/2014/main" id="{F2EEB1BA-30A0-D1AD-E324-8A90E47AB2DB}"/>
              </a:ext>
            </a:extLst>
          </p:cNvPr>
          <p:cNvSpPr txBox="1"/>
          <p:nvPr/>
        </p:nvSpPr>
        <p:spPr>
          <a:xfrm>
            <a:off x="6454588" y="-197224"/>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86508F6A-37BA-8044-BB8A-AC1872BCAFA7}"/>
              </a:ext>
            </a:extLst>
          </p:cNvPr>
          <p:cNvSpPr/>
          <p:nvPr/>
        </p:nvSpPr>
        <p:spPr>
          <a:xfrm>
            <a:off x="5712000" y="5196274"/>
            <a:ext cx="6480000" cy="904275"/>
          </a:xfrm>
          <a:custGeom>
            <a:avLst/>
            <a:gdLst>
              <a:gd name="connsiteX0" fmla="*/ 0 w 6291714"/>
              <a:gd name="connsiteY0" fmla="*/ 0 h 1621631"/>
              <a:gd name="connsiteX1" fmla="*/ 6291714 w 6291714"/>
              <a:gd name="connsiteY1" fmla="*/ 0 h 1621631"/>
              <a:gd name="connsiteX2" fmla="*/ 6291714 w 6291714"/>
              <a:gd name="connsiteY2" fmla="*/ 1621631 h 1621631"/>
              <a:gd name="connsiteX3" fmla="*/ 0 w 6291714"/>
              <a:gd name="connsiteY3" fmla="*/ 1621631 h 1621631"/>
              <a:gd name="connsiteX4" fmla="*/ 0 w 6291714"/>
              <a:gd name="connsiteY4" fmla="*/ 0 h 162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621631">
                <a:moveTo>
                  <a:pt x="0" y="0"/>
                </a:moveTo>
                <a:lnTo>
                  <a:pt x="6291714" y="0"/>
                </a:lnTo>
                <a:lnTo>
                  <a:pt x="6291714" y="1621631"/>
                </a:lnTo>
                <a:lnTo>
                  <a:pt x="0" y="1621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De </a:t>
            </a:r>
            <a:r>
              <a:rPr kumimoji="0" lang="en-GB" sz="2400" b="0"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meest</a:t>
            </a: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vanzelfsprekende</a:t>
            </a: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reden</a:t>
            </a: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een</a:t>
            </a:r>
            <a:r>
              <a:rPr kumimoji="0" lang="en-GB" sz="2400" b="1"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(h)</a:t>
            </a:r>
            <a:r>
              <a:rPr kumimoji="0" lang="en-GB" sz="2400" b="1"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eerlijke</a:t>
            </a:r>
            <a:r>
              <a:rPr kumimoji="0" lang="en-GB" sz="2400" b="1"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toekomst</a:t>
            </a:r>
            <a:r>
              <a:rPr kumimoji="0" lang="en-GB" sz="2400" b="1"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endParaRPr>
          </a:p>
        </p:txBody>
      </p:sp>
      <p:sp>
        <p:nvSpPr>
          <p:cNvPr id="21" name="TextBox 20">
            <a:extLst>
              <a:ext uri="{FF2B5EF4-FFF2-40B4-BE49-F238E27FC236}">
                <a16:creationId xmlns:a16="http://schemas.microsoft.com/office/drawing/2014/main" id="{D6EA7EBD-AF35-BED6-E79E-FEA0CAEBF79A}"/>
              </a:ext>
            </a:extLst>
          </p:cNvPr>
          <p:cNvSpPr txBox="1"/>
          <p:nvPr/>
        </p:nvSpPr>
        <p:spPr>
          <a:xfrm>
            <a:off x="5708952" y="232995"/>
            <a:ext cx="6189428" cy="1089529"/>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komt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terecht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in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bedrijven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met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lange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traditie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stabiliteit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we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zien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jaarlijks</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mooie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groeipotentieel</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
        <p:nvSpPr>
          <p:cNvPr id="23" name="TextBox 22">
            <a:extLst>
              <a:ext uri="{FF2B5EF4-FFF2-40B4-BE49-F238E27FC236}">
                <a16:creationId xmlns:a16="http://schemas.microsoft.com/office/drawing/2014/main" id="{ABA948E6-BD3D-ACCC-A5C5-4254748D8012}"/>
              </a:ext>
            </a:extLst>
          </p:cNvPr>
          <p:cNvSpPr txBox="1"/>
          <p:nvPr/>
        </p:nvSpPr>
        <p:spPr>
          <a:xfrm>
            <a:off x="5708952" y="2548435"/>
            <a:ext cx="6480000" cy="1421928"/>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leert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er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unieke</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vakmanschap</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van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traditioneel</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geliefde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product,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gecombineerd</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met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innovatie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geavanceerde</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technologieën</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productie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IT,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logistiek</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
        <p:nvSpPr>
          <p:cNvPr id="25" name="TextBox 24">
            <a:extLst>
              <a:ext uri="{FF2B5EF4-FFF2-40B4-BE49-F238E27FC236}">
                <a16:creationId xmlns:a16="http://schemas.microsoft.com/office/drawing/2014/main" id="{EA80791F-5E5F-205B-CB0C-D03B479E2EAC}"/>
              </a:ext>
            </a:extLst>
          </p:cNvPr>
          <p:cNvSpPr txBox="1"/>
          <p:nvPr/>
        </p:nvSpPr>
        <p:spPr>
          <a:xfrm>
            <a:off x="4665750" y="4204753"/>
            <a:ext cx="6480000" cy="757130"/>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kunt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je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creativiteit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kwijt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in teams  Sales, Marketing,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Productie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Kwaliteit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R&amp;D,….</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pic>
        <p:nvPicPr>
          <p:cNvPr id="4" name="Picture 3" descr="PARTNERS BELGIUM CHOCOLATE AWARDS 2023 - Chocolaterie">
            <a:extLst>
              <a:ext uri="{FF2B5EF4-FFF2-40B4-BE49-F238E27FC236}">
                <a16:creationId xmlns:a16="http://schemas.microsoft.com/office/drawing/2014/main" id="{0CC26B66-B5EE-FC2F-4D8D-8A4AA487C2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7" t="29968" b="21652"/>
          <a:stretch>
            <a:fillRect/>
          </a:stretch>
        </p:blipFill>
        <p:spPr bwMode="auto">
          <a:xfrm>
            <a:off x="8401050" y="5901384"/>
            <a:ext cx="3497330" cy="9566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238F05-4C1D-2A2A-5A30-406F710B163E}"/>
              </a:ext>
            </a:extLst>
          </p:cNvPr>
          <p:cNvSpPr txBox="1"/>
          <p:nvPr/>
        </p:nvSpPr>
        <p:spPr>
          <a:xfrm>
            <a:off x="4665750" y="1556915"/>
            <a:ext cx="6480000" cy="757130"/>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kan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zowel</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lokaal</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als</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international </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(export)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jouw</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kennis</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ambities</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tonen</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Tree>
    <p:extLst>
      <p:ext uri="{BB962C8B-B14F-4D97-AF65-F5344CB8AC3E}">
        <p14:creationId xmlns:p14="http://schemas.microsoft.com/office/powerpoint/2010/main" val="7885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9" grpId="0"/>
      <p:bldP spid="21" grpId="0"/>
      <p:bldP spid="23" grpId="0"/>
      <p:bldP spid="25"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12B507-1241-013E-304C-A66E466C03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8CBAC2-E34D-FC2C-6B81-C1BD5EACB2EA}"/>
              </a:ext>
            </a:extLst>
          </p:cNvPr>
          <p:cNvSpPr>
            <a:spLocks noGrp="1"/>
          </p:cNvSpPr>
          <p:nvPr>
            <p:ph type="title"/>
          </p:nvPr>
        </p:nvSpPr>
        <p:spPr>
          <a:xfrm>
            <a:off x="838200" y="484632"/>
            <a:ext cx="6081713" cy="3566160"/>
          </a:xfrm>
        </p:spPr>
        <p:txBody>
          <a:bodyPr vert="horz" lIns="91440" tIns="45720" rIns="91440" bIns="45720" rtlCol="0" anchor="b">
            <a:normAutofit/>
          </a:bodyPr>
          <a:lstStyle/>
          <a:p>
            <a:r>
              <a:rPr lang="en-US" sz="6600">
                <a:solidFill>
                  <a:srgbClr val="FFFFFF"/>
                </a:solidFill>
              </a:rPr>
              <a:t>Vragen?</a:t>
            </a:r>
          </a:p>
        </p:txBody>
      </p:sp>
      <p:sp>
        <p:nvSpPr>
          <p:cNvPr id="13"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RTNERS BELGIUM CHOCOLATE AWARDS 2023 - Chocolaterie">
            <a:extLst>
              <a:ext uri="{FF2B5EF4-FFF2-40B4-BE49-F238E27FC236}">
                <a16:creationId xmlns:a16="http://schemas.microsoft.com/office/drawing/2014/main" id="{A778EF6B-15B7-28A4-AC48-056B96B0CE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7654" y="3798478"/>
            <a:ext cx="3931920" cy="2211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54AC90-0396-CF4E-E6F7-C8A33C8B8714}"/>
              </a:ext>
            </a:extLst>
          </p:cNvPr>
          <p:cNvSpPr txBox="1"/>
          <p:nvPr/>
        </p:nvSpPr>
        <p:spPr>
          <a:xfrm>
            <a:off x="8617697" y="847818"/>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bedrijfslogo</a:t>
            </a:r>
            <a:endParaRPr lang="en-GB" sz="3600" dirty="0">
              <a:highlight>
                <a:srgbClr val="C0C0C0"/>
              </a:highlight>
            </a:endParaRPr>
          </a:p>
        </p:txBody>
      </p:sp>
    </p:spTree>
    <p:extLst>
      <p:ext uri="{BB962C8B-B14F-4D97-AF65-F5344CB8AC3E}">
        <p14:creationId xmlns:p14="http://schemas.microsoft.com/office/powerpoint/2010/main" val="168263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055758-3FF4-6480-5EEE-5E529412B034}"/>
              </a:ext>
            </a:extLst>
          </p:cNvPr>
          <p:cNvSpPr txBox="1"/>
          <p:nvPr/>
        </p:nvSpPr>
        <p:spPr>
          <a:xfrm>
            <a:off x="5191266" y="2376055"/>
            <a:ext cx="2196435" cy="707886"/>
          </a:xfrm>
          <a:prstGeom prst="rect">
            <a:avLst/>
          </a:prstGeom>
          <a:noFill/>
        </p:spPr>
        <p:txBody>
          <a:bodyPr wrap="none" rtlCol="0">
            <a:spAutoFit/>
          </a:bodyPr>
          <a:lstStyle/>
          <a:p>
            <a:r>
              <a:rPr lang="en-GB" sz="4000" dirty="0">
                <a:latin typeface="Outfit" pitchFamily="2" charset="0"/>
              </a:rPr>
              <a:t>Back ups</a:t>
            </a:r>
          </a:p>
        </p:txBody>
      </p:sp>
    </p:spTree>
    <p:extLst>
      <p:ext uri="{BB962C8B-B14F-4D97-AF65-F5344CB8AC3E}">
        <p14:creationId xmlns:p14="http://schemas.microsoft.com/office/powerpoint/2010/main" val="740727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0757C4-4F79-CA84-4D2D-27217F6F9B2C}"/>
              </a:ext>
            </a:extLst>
          </p:cNvPr>
          <p:cNvSpPr txBox="1"/>
          <p:nvPr/>
        </p:nvSpPr>
        <p:spPr>
          <a:xfrm>
            <a:off x="2363811" y="551959"/>
            <a:ext cx="7464378" cy="707886"/>
          </a:xfrm>
          <a:prstGeom prst="rect">
            <a:avLst/>
          </a:prstGeom>
          <a:noFill/>
        </p:spPr>
        <p:txBody>
          <a:bodyPr wrap="square" rtlCol="0">
            <a:spAutoFit/>
          </a:bodyPr>
          <a:lstStyle/>
          <a:p>
            <a:pPr algn="ctr"/>
            <a:r>
              <a:rPr lang="en-GB" sz="4000" dirty="0" err="1">
                <a:latin typeface="Outfit" pitchFamily="2" charset="0"/>
              </a:rPr>
              <a:t>Voedingssector</a:t>
            </a:r>
            <a:r>
              <a:rPr lang="en-GB" sz="4000" dirty="0">
                <a:latin typeface="Outfit" pitchFamily="2" charset="0"/>
              </a:rPr>
              <a:t> in </a:t>
            </a:r>
            <a:r>
              <a:rPr lang="en-GB" sz="4000" dirty="0" err="1">
                <a:latin typeface="Outfit" pitchFamily="2" charset="0"/>
              </a:rPr>
              <a:t>België</a:t>
            </a:r>
            <a:endParaRPr lang="en-GB" sz="4000" dirty="0">
              <a:latin typeface="Outfit" pitchFamily="2" charset="0"/>
            </a:endParaRPr>
          </a:p>
        </p:txBody>
      </p:sp>
      <p:pic>
        <p:nvPicPr>
          <p:cNvPr id="4" name="Picture 3">
            <a:extLst>
              <a:ext uri="{FF2B5EF4-FFF2-40B4-BE49-F238E27FC236}">
                <a16:creationId xmlns:a16="http://schemas.microsoft.com/office/drawing/2014/main" id="{173C56D4-B7D0-DBD9-1194-E64355CB6B43}"/>
              </a:ext>
            </a:extLst>
          </p:cNvPr>
          <p:cNvPicPr>
            <a:picLocks noChangeAspect="1"/>
          </p:cNvPicPr>
          <p:nvPr/>
        </p:nvPicPr>
        <p:blipFill>
          <a:blip r:embed="rId2"/>
          <a:srcRect l="3564" r="1445"/>
          <a:stretch>
            <a:fillRect/>
          </a:stretch>
        </p:blipFill>
        <p:spPr>
          <a:xfrm>
            <a:off x="595304" y="1352420"/>
            <a:ext cx="11000232" cy="4750663"/>
          </a:xfrm>
          <a:prstGeom prst="rect">
            <a:avLst/>
          </a:prstGeom>
        </p:spPr>
      </p:pic>
    </p:spTree>
    <p:extLst>
      <p:ext uri="{BB962C8B-B14F-4D97-AF65-F5344CB8AC3E}">
        <p14:creationId xmlns:p14="http://schemas.microsoft.com/office/powerpoint/2010/main" val="29930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B43F7D-AAC1-0386-FDD8-ACB1AD8E4322}"/>
              </a:ext>
            </a:extLst>
          </p:cNvPr>
          <p:cNvSpPr txBox="1">
            <a:spLocks/>
          </p:cNvSpPr>
          <p:nvPr/>
        </p:nvSpPr>
        <p:spPr>
          <a:xfrm>
            <a:off x="156447" y="229068"/>
            <a:ext cx="11869298" cy="9431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dirty="0">
                <a:latin typeface="Outfit" pitchFamily="2" charset="0"/>
              </a:rPr>
              <a:t>Een sector </a:t>
            </a:r>
            <a:r>
              <a:rPr lang="en-US" sz="3600" dirty="0" err="1">
                <a:latin typeface="Outfit" pitchFamily="2" charset="0"/>
              </a:rPr>
              <a:t>blijft</a:t>
            </a:r>
            <a:r>
              <a:rPr lang="en-US" sz="3600" dirty="0">
                <a:latin typeface="Outfit" pitchFamily="2" charset="0"/>
              </a:rPr>
              <a:t> </a:t>
            </a:r>
            <a:r>
              <a:rPr lang="en-US" sz="3600" dirty="0" err="1">
                <a:latin typeface="Outfit" pitchFamily="2" charset="0"/>
              </a:rPr>
              <a:t>groeien</a:t>
            </a:r>
            <a:r>
              <a:rPr lang="en-US" sz="3600" dirty="0">
                <a:latin typeface="Outfit" pitchFamily="2" charset="0"/>
              </a:rPr>
              <a:t>, 2/3 </a:t>
            </a:r>
            <a:r>
              <a:rPr lang="en-US" sz="3600" dirty="0" err="1">
                <a:latin typeface="Outfit" pitchFamily="2" charset="0"/>
              </a:rPr>
              <a:t>gaat</a:t>
            </a:r>
            <a:r>
              <a:rPr lang="en-US" sz="3600" dirty="0">
                <a:latin typeface="Outfit" pitchFamily="2" charset="0"/>
              </a:rPr>
              <a:t> </a:t>
            </a:r>
            <a:r>
              <a:rPr lang="en-US" sz="3600" dirty="0" err="1">
                <a:latin typeface="Outfit" pitchFamily="2" charset="0"/>
              </a:rPr>
              <a:t>naar</a:t>
            </a:r>
            <a:r>
              <a:rPr lang="en-US" sz="3600" dirty="0">
                <a:latin typeface="Outfit" pitchFamily="2" charset="0"/>
              </a:rPr>
              <a:t> export</a:t>
            </a:r>
          </a:p>
        </p:txBody>
      </p:sp>
      <p:pic>
        <p:nvPicPr>
          <p:cNvPr id="2" name="Picture 2" descr="Choprabisco production chocolate and biscuiterie">
            <a:extLst>
              <a:ext uri="{FF2B5EF4-FFF2-40B4-BE49-F238E27FC236}">
                <a16:creationId xmlns:a16="http://schemas.microsoft.com/office/drawing/2014/main" id="{1C84286D-AB7D-D97B-00B1-38EF8DD7D9D7}"/>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2976" t="28828" r="56607" b="6438"/>
          <a:stretch/>
        </p:blipFill>
        <p:spPr bwMode="auto">
          <a:xfrm>
            <a:off x="147939" y="1772752"/>
            <a:ext cx="4389828" cy="33124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5">
            <a:extLst>
              <a:ext uri="{FF2B5EF4-FFF2-40B4-BE49-F238E27FC236}">
                <a16:creationId xmlns:a16="http://schemas.microsoft.com/office/drawing/2014/main" id="{B4A8474D-9FF0-D8A7-8CA3-99218174B839}"/>
              </a:ext>
            </a:extLst>
          </p:cNvPr>
          <p:cNvSpPr txBox="1"/>
          <p:nvPr/>
        </p:nvSpPr>
        <p:spPr>
          <a:xfrm>
            <a:off x="956853" y="5264896"/>
            <a:ext cx="2772000" cy="841834"/>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Export</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7 m</a:t>
            </a:r>
            <a:r>
              <a:rPr lang="nl-NL" sz="2400" b="1" dirty="0" err="1">
                <a:solidFill>
                  <a:srgbClr val="612141"/>
                </a:solidFill>
                <a:latin typeface="Outfit" pitchFamily="2" charset="0"/>
                <a:ea typeface="Calibre" charset="0"/>
                <a:cs typeface="Calibre" charset="0"/>
              </a:rPr>
              <a:t>iljard</a:t>
            </a:r>
            <a:r>
              <a:rPr lang="nl-NL" sz="2400" b="1" dirty="0">
                <a:solidFill>
                  <a:srgbClr val="612141"/>
                </a:solidFill>
                <a:latin typeface="Outfit" pitchFamily="2" charset="0"/>
                <a:ea typeface="Calibre" charset="0"/>
                <a:cs typeface="Calibre" charset="0"/>
              </a:rPr>
              <a:t>€</a:t>
            </a:r>
          </a:p>
        </p:txBody>
      </p:sp>
      <p:pic>
        <p:nvPicPr>
          <p:cNvPr id="9" name="Picture 8">
            <a:extLst>
              <a:ext uri="{FF2B5EF4-FFF2-40B4-BE49-F238E27FC236}">
                <a16:creationId xmlns:a16="http://schemas.microsoft.com/office/drawing/2014/main" id="{F2C41BBF-ECAC-9CFA-AA11-EAD4022990A0}"/>
              </a:ext>
            </a:extLst>
          </p:cNvPr>
          <p:cNvPicPr>
            <a:picLocks noChangeAspect="1"/>
          </p:cNvPicPr>
          <p:nvPr/>
        </p:nvPicPr>
        <p:blipFill>
          <a:blip r:embed="rId3"/>
          <a:srcRect l="43208" t="2201" b="1"/>
          <a:stretch>
            <a:fillRect/>
          </a:stretch>
        </p:blipFill>
        <p:spPr>
          <a:xfrm>
            <a:off x="4537767" y="1369913"/>
            <a:ext cx="7654233" cy="5488087"/>
          </a:xfrm>
          <a:prstGeom prst="rect">
            <a:avLst/>
          </a:prstGeom>
        </p:spPr>
      </p:pic>
      <p:sp>
        <p:nvSpPr>
          <p:cNvPr id="5" name="Tekstvak 4">
            <a:extLst>
              <a:ext uri="{FF2B5EF4-FFF2-40B4-BE49-F238E27FC236}">
                <a16:creationId xmlns:a16="http://schemas.microsoft.com/office/drawing/2014/main" id="{2A75036B-FC6F-F59B-9398-3990B250DDB3}"/>
              </a:ext>
            </a:extLst>
          </p:cNvPr>
          <p:cNvSpPr txBox="1"/>
          <p:nvPr/>
        </p:nvSpPr>
        <p:spPr>
          <a:xfrm>
            <a:off x="4705096" y="1369913"/>
            <a:ext cx="2772000" cy="830997"/>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Productie Omzet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10,9 </a:t>
            </a:r>
            <a:r>
              <a:rPr lang="nl-BE" sz="2400" b="1" dirty="0">
                <a:solidFill>
                  <a:srgbClr val="612141"/>
                </a:solidFill>
                <a:latin typeface="Outfit" pitchFamily="2" charset="0"/>
              </a:rPr>
              <a:t>m</a:t>
            </a:r>
            <a:r>
              <a:rPr kumimoji="0" lang="nl-BE" sz="2400" b="1" i="0" u="none" strike="noStrike" kern="1200" cap="none" spc="0" normalizeH="0" baseline="0" noProof="0" dirty="0">
                <a:ln>
                  <a:noFill/>
                </a:ln>
                <a:solidFill>
                  <a:srgbClr val="612141"/>
                </a:solidFill>
                <a:effectLst/>
                <a:uLnTx/>
                <a:uFillTx/>
                <a:latin typeface="Outfit" pitchFamily="2" charset="0"/>
              </a:rPr>
              <a:t>iljard€</a:t>
            </a:r>
            <a:endParaRPr lang="nl-BE" sz="2400" dirty="0">
              <a:solidFill>
                <a:srgbClr val="612141"/>
              </a:solidFill>
              <a:latin typeface="Outfit" pitchFamily="2" charset="0"/>
            </a:endParaRPr>
          </a:p>
        </p:txBody>
      </p:sp>
    </p:spTree>
    <p:extLst>
      <p:ext uri="{BB962C8B-B14F-4D97-AF65-F5344CB8AC3E}">
        <p14:creationId xmlns:p14="http://schemas.microsoft.com/office/powerpoint/2010/main" val="14656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C8C1F2-AE7C-7D19-FF61-4ED8F7FB1CC8}"/>
            </a:ext>
          </a:extLst>
        </p:cNvPr>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8FD33-2F33-4ECF-CECE-B77D27F0B591}"/>
              </a:ext>
            </a:extLst>
          </p:cNvPr>
          <p:cNvSpPr>
            <a:spLocks noGrp="1"/>
          </p:cNvSpPr>
          <p:nvPr>
            <p:ph type="title"/>
          </p:nvPr>
        </p:nvSpPr>
        <p:spPr>
          <a:xfrm>
            <a:off x="446117" y="708244"/>
            <a:ext cx="5455920" cy="1290136"/>
          </a:xfrm>
        </p:spPr>
        <p:txBody>
          <a:bodyPr vert="horz" lIns="91440" tIns="45720" rIns="91440" bIns="45720" rtlCol="0" anchor="b">
            <a:normAutofit/>
          </a:bodyPr>
          <a:lstStyle/>
          <a:p>
            <a:r>
              <a:rPr lang="en-US" sz="3600" kern="1200" dirty="0" err="1">
                <a:solidFill>
                  <a:schemeClr val="tx1"/>
                </a:solidFill>
                <a:latin typeface="Outfit" pitchFamily="2" charset="0"/>
              </a:rPr>
              <a:t>België</a:t>
            </a:r>
            <a:r>
              <a:rPr lang="en-US" sz="3600" kern="1200" dirty="0">
                <a:solidFill>
                  <a:schemeClr val="tx1"/>
                </a:solidFill>
                <a:latin typeface="Outfit" pitchFamily="2" charset="0"/>
              </a:rPr>
              <a:t> : het land van </a:t>
            </a:r>
            <a:r>
              <a:rPr lang="en-US" sz="3600" kern="1200" dirty="0" err="1">
                <a:solidFill>
                  <a:schemeClr val="tx1"/>
                </a:solidFill>
                <a:latin typeface="Outfit" pitchFamily="2" charset="0"/>
              </a:rPr>
              <a:t>chocolade</a:t>
            </a:r>
            <a:r>
              <a:rPr lang="en-US" sz="3600" kern="1200" dirty="0">
                <a:solidFill>
                  <a:schemeClr val="tx1"/>
                </a:solidFill>
                <a:latin typeface="Outfit" pitchFamily="2" charset="0"/>
              </a:rPr>
              <a:t> </a:t>
            </a:r>
            <a:r>
              <a:rPr lang="en-US" sz="3600" dirty="0" err="1">
                <a:latin typeface="Outfit" pitchFamily="2" charset="0"/>
              </a:rPr>
              <a:t>bij</a:t>
            </a:r>
            <a:r>
              <a:rPr lang="en-US" sz="3600" dirty="0">
                <a:latin typeface="Outfit" pitchFamily="2" charset="0"/>
              </a:rPr>
              <a:t> </a:t>
            </a:r>
            <a:r>
              <a:rPr lang="en-US" sz="3600" dirty="0" err="1">
                <a:latin typeface="Outfit" pitchFamily="2" charset="0"/>
              </a:rPr>
              <a:t>uitstek</a:t>
            </a:r>
            <a:r>
              <a:rPr lang="en-US" sz="3600" dirty="0">
                <a:latin typeface="Outfit" pitchFamily="2" charset="0"/>
              </a:rPr>
              <a:t> …</a:t>
            </a:r>
            <a:endParaRPr lang="en-US" sz="3600" kern="1200" dirty="0">
              <a:solidFill>
                <a:schemeClr val="tx1"/>
              </a:solidFill>
              <a:latin typeface="Outfit" pitchFamily="2" charset="0"/>
            </a:endParaRPr>
          </a:p>
        </p:txBody>
      </p:sp>
      <p:sp>
        <p:nvSpPr>
          <p:cNvPr id="12297"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34CF50-6914-104F-93B2-C6DF8C225A5F}"/>
              </a:ext>
            </a:extLst>
          </p:cNvPr>
          <p:cNvSpPr txBox="1"/>
          <p:nvPr/>
        </p:nvSpPr>
        <p:spPr>
          <a:xfrm>
            <a:off x="640080" y="2706624"/>
            <a:ext cx="6894576" cy="3483864"/>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2200" b="1" dirty="0"/>
              <a:t>2</a:t>
            </a:r>
            <a:r>
              <a:rPr lang="en-US" sz="2200" b="1" baseline="30000" dirty="0"/>
              <a:t>de</a:t>
            </a:r>
            <a:r>
              <a:rPr lang="en-US" sz="2200" b="1" dirty="0"/>
              <a:t> </a:t>
            </a:r>
            <a:r>
              <a:rPr lang="en-US" sz="2200" b="1" dirty="0" err="1"/>
              <a:t>exporteur</a:t>
            </a:r>
            <a:r>
              <a:rPr lang="en-US" sz="2200" b="1" dirty="0"/>
              <a:t> </a:t>
            </a:r>
            <a:r>
              <a:rPr lang="en-US" sz="2200" dirty="0"/>
              <a:t>ter </a:t>
            </a:r>
            <a:r>
              <a:rPr lang="en-US" sz="2200" dirty="0" err="1"/>
              <a:t>wereld</a:t>
            </a:r>
            <a:endParaRPr lang="en-US" sz="2200" dirty="0"/>
          </a:p>
          <a:p>
            <a:pPr marL="114300" indent="-228600" defTabSz="914400">
              <a:lnSpc>
                <a:spcPct val="90000"/>
              </a:lnSpc>
              <a:spcAft>
                <a:spcPts val="600"/>
              </a:spcAft>
              <a:buFont typeface="Arial" panose="020B0604020202020204" pitchFamily="34" charset="0"/>
              <a:buChar char="•"/>
            </a:pPr>
            <a:endParaRPr lang="en-US" sz="2200" dirty="0"/>
          </a:p>
          <a:p>
            <a:pPr marL="342900" indent="-228600" defTabSz="914400">
              <a:lnSpc>
                <a:spcPct val="90000"/>
              </a:lnSpc>
              <a:spcAft>
                <a:spcPts val="600"/>
              </a:spcAft>
              <a:buFont typeface="Arial" panose="020B0604020202020204" pitchFamily="34" charset="0"/>
              <a:buChar char="•"/>
            </a:pPr>
            <a:r>
              <a:rPr lang="en-US" sz="2200" dirty="0"/>
              <a:t>3 </a:t>
            </a:r>
            <a:r>
              <a:rPr lang="en-US" sz="2200" b="1" dirty="0"/>
              <a:t>Couverture </a:t>
            </a:r>
            <a:r>
              <a:rPr lang="en-US" sz="2200" b="1" dirty="0" err="1"/>
              <a:t>chocolade</a:t>
            </a:r>
            <a:r>
              <a:rPr lang="en-US" sz="2200" b="1" dirty="0"/>
              <a:t> </a:t>
            </a:r>
            <a:r>
              <a:rPr lang="en-US" sz="2200" b="1" dirty="0" err="1"/>
              <a:t>fabrieken</a:t>
            </a:r>
            <a:endParaRPr lang="en-US" sz="2200" b="1" dirty="0"/>
          </a:p>
          <a:p>
            <a:pPr marL="342900" indent="-228600" defTabSz="914400">
              <a:lnSpc>
                <a:spcPct val="90000"/>
              </a:lnSpc>
              <a:spcAft>
                <a:spcPts val="600"/>
              </a:spcAft>
              <a:buFont typeface="Arial" panose="020B0604020202020204" pitchFamily="34" charset="0"/>
              <a:buChar char="•"/>
            </a:pPr>
            <a:endParaRPr lang="en-US" sz="2200" b="1" i="0" dirty="0">
              <a:effectLst/>
            </a:endParaRPr>
          </a:p>
          <a:p>
            <a:pPr marL="342900" indent="-228600" defTabSz="914400">
              <a:lnSpc>
                <a:spcPct val="90000"/>
              </a:lnSpc>
              <a:spcAft>
                <a:spcPts val="600"/>
              </a:spcAft>
              <a:buFont typeface="Arial" panose="020B0604020202020204" pitchFamily="34" charset="0"/>
              <a:buChar char="•"/>
            </a:pPr>
            <a:r>
              <a:rPr lang="en-US" sz="2200" b="1" i="0" dirty="0" err="1">
                <a:effectLst/>
              </a:rPr>
              <a:t>Wereldwijd</a:t>
            </a:r>
            <a:r>
              <a:rPr lang="en-US" sz="2200" b="1" dirty="0"/>
              <a:t> </a:t>
            </a:r>
            <a:r>
              <a:rPr lang="en-US" sz="2200" b="1" dirty="0" err="1"/>
              <a:t>b</a:t>
            </a:r>
            <a:r>
              <a:rPr lang="en-US" sz="2200" b="1" i="0" dirty="0" err="1">
                <a:effectLst/>
              </a:rPr>
              <a:t>ekende</a:t>
            </a:r>
            <a:r>
              <a:rPr lang="en-US" sz="2200" b="1" i="0" dirty="0">
                <a:effectLst/>
              </a:rPr>
              <a:t> </a:t>
            </a:r>
            <a:r>
              <a:rPr lang="en-US" sz="2200" b="1" i="0" dirty="0" err="1">
                <a:effectLst/>
              </a:rPr>
              <a:t>Belgische</a:t>
            </a:r>
            <a:r>
              <a:rPr lang="en-US" sz="2200" b="1" i="0" dirty="0">
                <a:effectLst/>
              </a:rPr>
              <a:t> </a:t>
            </a:r>
            <a:r>
              <a:rPr lang="en-US" sz="2200" b="1" i="0" dirty="0" err="1">
                <a:effectLst/>
              </a:rPr>
              <a:t>merken</a:t>
            </a:r>
            <a:endParaRPr lang="en-US" sz="2200" b="1" dirty="0"/>
          </a:p>
          <a:p>
            <a:pPr marL="114300" indent="-228600" defTabSz="914400">
              <a:lnSpc>
                <a:spcPct val="90000"/>
              </a:lnSpc>
              <a:spcAft>
                <a:spcPts val="600"/>
              </a:spcAft>
              <a:buFont typeface="Arial" panose="020B0604020202020204" pitchFamily="34" charset="0"/>
              <a:buChar char="•"/>
            </a:pPr>
            <a:endParaRPr lang="en-US" sz="2200" b="0" i="0" dirty="0">
              <a:effectLst/>
            </a:endParaRPr>
          </a:p>
          <a:p>
            <a:pPr marL="342900" indent="-228600" defTabSz="914400">
              <a:lnSpc>
                <a:spcPct val="90000"/>
              </a:lnSpc>
              <a:spcAft>
                <a:spcPts val="600"/>
              </a:spcAft>
              <a:buFont typeface="Arial" panose="020B0604020202020204" pitchFamily="34" charset="0"/>
              <a:buChar char="•"/>
            </a:pPr>
            <a:r>
              <a:rPr lang="en-US" sz="2200" b="1" dirty="0"/>
              <a:t>25 </a:t>
            </a:r>
            <a:r>
              <a:rPr lang="en-US" sz="2200" b="1" dirty="0" err="1"/>
              <a:t>Beroepsscholen</a:t>
            </a:r>
            <a:endParaRPr lang="en-US" sz="2200" b="1" dirty="0"/>
          </a:p>
          <a:p>
            <a:pPr marL="114300" indent="-228600" defTabSz="914400">
              <a:lnSpc>
                <a:spcPct val="90000"/>
              </a:lnSpc>
              <a:spcAft>
                <a:spcPts val="600"/>
              </a:spcAft>
              <a:buFont typeface="Arial" panose="020B0604020202020204" pitchFamily="34" charset="0"/>
              <a:buChar char="•"/>
            </a:pPr>
            <a:endParaRPr lang="en-US" sz="2200" b="1" dirty="0"/>
          </a:p>
          <a:p>
            <a:pPr marL="342900" indent="-228600" defTabSz="914400">
              <a:lnSpc>
                <a:spcPct val="90000"/>
              </a:lnSpc>
              <a:spcAft>
                <a:spcPts val="600"/>
              </a:spcAft>
              <a:buFont typeface="Arial" panose="020B0604020202020204" pitchFamily="34" charset="0"/>
              <a:buChar char="•"/>
            </a:pPr>
            <a:r>
              <a:rPr lang="en-US" sz="2200" b="1" dirty="0"/>
              <a:t>3 </a:t>
            </a:r>
            <a:r>
              <a:rPr lang="en-US" sz="2200" b="1" dirty="0" err="1"/>
              <a:t>Chocolade</a:t>
            </a:r>
            <a:r>
              <a:rPr lang="en-US" sz="2200" b="1" dirty="0"/>
              <a:t> </a:t>
            </a:r>
            <a:r>
              <a:rPr lang="en-US" sz="2200" b="1" dirty="0" err="1"/>
              <a:t>musea</a:t>
            </a:r>
            <a:r>
              <a:rPr lang="en-US" sz="2200" b="1" dirty="0"/>
              <a:t>, </a:t>
            </a:r>
            <a:r>
              <a:rPr lang="en-US" sz="2200" b="1" dirty="0" err="1"/>
              <a:t>wedstrijden</a:t>
            </a:r>
            <a:r>
              <a:rPr lang="en-US" sz="2200" b="1" dirty="0"/>
              <a:t>,…</a:t>
            </a:r>
          </a:p>
        </p:txBody>
      </p:sp>
      <p:pic>
        <p:nvPicPr>
          <p:cNvPr id="5" name="Picture 4">
            <a:extLst>
              <a:ext uri="{FF2B5EF4-FFF2-40B4-BE49-F238E27FC236}">
                <a16:creationId xmlns:a16="http://schemas.microsoft.com/office/drawing/2014/main" id="{FE298D70-9841-711E-E82D-4DB2FA7A158B}"/>
              </a:ext>
            </a:extLst>
          </p:cNvPr>
          <p:cNvPicPr>
            <a:picLocks noChangeAspect="1"/>
          </p:cNvPicPr>
          <p:nvPr/>
        </p:nvPicPr>
        <p:blipFill>
          <a:blip r:embed="rId3"/>
          <a:stretch>
            <a:fillRect/>
          </a:stretch>
        </p:blipFill>
        <p:spPr>
          <a:xfrm>
            <a:off x="6609007" y="667512"/>
            <a:ext cx="5231218" cy="5897880"/>
          </a:xfrm>
          <a:prstGeom prst="rect">
            <a:avLst/>
          </a:prstGeom>
        </p:spPr>
      </p:pic>
      <p:pic>
        <p:nvPicPr>
          <p:cNvPr id="7" name="Picture 2" descr="Ons land telt 274 werkgevers in de chocoladebranche die 8.500 werknemers telt en goed is voor 5,47 miljard euro omzet.">
            <a:extLst>
              <a:ext uri="{FF2B5EF4-FFF2-40B4-BE49-F238E27FC236}">
                <a16:creationId xmlns:a16="http://schemas.microsoft.com/office/drawing/2014/main" id="{1F4F47C4-3FCA-91C6-A14C-B3E2A79A6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429" r="14755" b="-4"/>
          <a:stretch>
            <a:fillRect/>
          </a:stretch>
        </p:blipFill>
        <p:spPr bwMode="auto">
          <a:xfrm>
            <a:off x="4704758" y="-2731"/>
            <a:ext cx="2133341" cy="182333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solidFill>
            <a:schemeClr val="bg1"/>
          </a:solidFill>
        </p:spPr>
      </p:pic>
    </p:spTree>
    <p:extLst>
      <p:ext uri="{BB962C8B-B14F-4D97-AF65-F5344CB8AC3E}">
        <p14:creationId xmlns:p14="http://schemas.microsoft.com/office/powerpoint/2010/main" val="34010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627C73-E92F-F161-EB18-3D661E7961E2}"/>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E4EC310-F306-F295-EFEC-8A9CF92BB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913AA-5A25-3ED5-E103-888A643B5CD3}"/>
              </a:ext>
            </a:extLst>
          </p:cNvPr>
          <p:cNvSpPr>
            <a:spLocks noGrp="1"/>
          </p:cNvSpPr>
          <p:nvPr>
            <p:ph type="title"/>
          </p:nvPr>
        </p:nvSpPr>
        <p:spPr>
          <a:xfrm>
            <a:off x="486156" y="184912"/>
            <a:ext cx="5608320" cy="1956841"/>
          </a:xfrm>
        </p:spPr>
        <p:txBody>
          <a:bodyPr anchor="b">
            <a:normAutofit/>
          </a:bodyPr>
          <a:lstStyle/>
          <a:p>
            <a:r>
              <a:rPr lang="en-GB" sz="4200">
                <a:latin typeface="Outfit" pitchFamily="2" charset="0"/>
              </a:rPr>
              <a:t>Wat maakt Belgische chocolade uniek?</a:t>
            </a:r>
            <a:endParaRPr lang="en-GB" sz="4200" dirty="0">
              <a:latin typeface="Outfit" pitchFamily="2" charset="0"/>
            </a:endParaRPr>
          </a:p>
        </p:txBody>
      </p:sp>
      <p:sp>
        <p:nvSpPr>
          <p:cNvPr id="1033" name="sketchy line">
            <a:extLst>
              <a:ext uri="{FF2B5EF4-FFF2-40B4-BE49-F238E27FC236}">
                <a16:creationId xmlns:a16="http://schemas.microsoft.com/office/drawing/2014/main" id="{51061F40-8B5E-54B4-F92E-EDE2E735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oprabisco">
            <a:extLst>
              <a:ext uri="{FF2B5EF4-FFF2-40B4-BE49-F238E27FC236}">
                <a16:creationId xmlns:a16="http://schemas.microsoft.com/office/drawing/2014/main" id="{93742F67-FC14-000F-4F9C-313BAA0A40F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2706541"/>
            <a:ext cx="4544291" cy="4151459"/>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45BA46-5911-4189-B9A5-8C7FFC91177D}"/>
              </a:ext>
            </a:extLst>
          </p:cNvPr>
          <p:cNvSpPr txBox="1"/>
          <p:nvPr/>
        </p:nvSpPr>
        <p:spPr>
          <a:xfrm>
            <a:off x="4661134" y="1841242"/>
            <a:ext cx="6832135" cy="5016758"/>
          </a:xfrm>
          <a:prstGeom prst="rect">
            <a:avLst/>
          </a:prstGeom>
          <a:noFill/>
        </p:spPr>
        <p:txBody>
          <a:bodyPr wrap="square" rtlCol="0">
            <a:spAutoFit/>
          </a:bodyPr>
          <a:lstStyle/>
          <a:p>
            <a:pPr marL="342900" lvl="0" indent="-342900">
              <a:buFont typeface="Arial" panose="020B0604020202020204" pitchFamily="34" charset="0"/>
              <a:buChar char="•"/>
            </a:pPr>
            <a:r>
              <a:rPr lang="en-GB" sz="2000" b="1" dirty="0">
                <a:latin typeface="Outfit" pitchFamily="2" charset="0"/>
              </a:rPr>
              <a:t>Hoge </a:t>
            </a:r>
            <a:r>
              <a:rPr lang="en-GB" sz="2000" b="1" dirty="0" err="1">
                <a:latin typeface="Outfit" pitchFamily="2" charset="0"/>
              </a:rPr>
              <a:t>kwaliteit</a:t>
            </a:r>
            <a:r>
              <a:rPr lang="en-GB" sz="2000" b="1" dirty="0">
                <a:latin typeface="Outfit" pitchFamily="2" charset="0"/>
              </a:rPr>
              <a:t> cacao </a:t>
            </a:r>
            <a:r>
              <a:rPr lang="en-GB" sz="2000" b="1" dirty="0" err="1">
                <a:latin typeface="Outfit" pitchFamily="2" charset="0"/>
              </a:rPr>
              <a:t>bonen</a:t>
            </a:r>
            <a:endParaRPr lang="en-GB" sz="2000" b="1" dirty="0">
              <a:latin typeface="Outfit" pitchFamily="2" charset="0"/>
            </a:endParaRPr>
          </a:p>
          <a:p>
            <a:pPr marL="342900" lvl="0" indent="-342900">
              <a:buFont typeface="Arial" panose="020B0604020202020204" pitchFamily="34" charset="0"/>
              <a:buChar char="•"/>
            </a:pPr>
            <a:endParaRPr lang="en-GB" sz="2000" b="1" dirty="0">
              <a:latin typeface="Outfit" pitchFamily="2" charset="0"/>
            </a:endParaRPr>
          </a:p>
          <a:p>
            <a:pPr marL="342900" indent="-342900">
              <a:buFont typeface="Arial" panose="020B0604020202020204" pitchFamily="34" charset="0"/>
              <a:buChar char="•"/>
            </a:pPr>
            <a:r>
              <a:rPr lang="en-GB" sz="2000" b="1" dirty="0" err="1">
                <a:latin typeface="Outfit" pitchFamily="2" charset="0"/>
              </a:rPr>
              <a:t>Fijne</a:t>
            </a:r>
            <a:r>
              <a:rPr lang="en-GB" sz="2000" b="1" dirty="0">
                <a:latin typeface="Outfit" pitchFamily="2" charset="0"/>
              </a:rPr>
              <a:t> </a:t>
            </a:r>
            <a:r>
              <a:rPr lang="en-GB" sz="2000" b="1" dirty="0" err="1">
                <a:latin typeface="Outfit" pitchFamily="2" charset="0"/>
              </a:rPr>
              <a:t>structuur</a:t>
            </a:r>
            <a:r>
              <a:rPr lang="en-GB" sz="2000" b="1" dirty="0">
                <a:latin typeface="Outfit" pitchFamily="2" charset="0"/>
              </a:rPr>
              <a:t> </a:t>
            </a:r>
            <a:r>
              <a:rPr lang="en-GB" sz="2000" dirty="0">
                <a:latin typeface="Outfit" pitchFamily="2" charset="0"/>
              </a:rPr>
              <a:t>van </a:t>
            </a:r>
            <a:r>
              <a:rPr lang="en-GB" sz="2000" b="1" dirty="0" err="1">
                <a:latin typeface="Outfit" pitchFamily="2" charset="0"/>
              </a:rPr>
              <a:t>cacaomassa</a:t>
            </a:r>
            <a:r>
              <a:rPr lang="en-GB" sz="2000" dirty="0">
                <a:latin typeface="Outfit" pitchFamily="2" charset="0"/>
              </a:rPr>
              <a:t>, 15 - 18 micron </a:t>
            </a:r>
          </a:p>
          <a:p>
            <a:endParaRPr lang="en-GB" sz="2000" b="1" dirty="0">
              <a:latin typeface="Outfit" pitchFamily="2" charset="0"/>
            </a:endParaRPr>
          </a:p>
          <a:p>
            <a:pPr marL="342900" indent="-342900">
              <a:buFont typeface="Arial" panose="020B0604020202020204" pitchFamily="34" charset="0"/>
              <a:buChar char="•"/>
            </a:pPr>
            <a:r>
              <a:rPr lang="en-GB" sz="2000" b="1" dirty="0">
                <a:latin typeface="Outfit" pitchFamily="2" charset="0"/>
              </a:rPr>
              <a:t>Hoog </a:t>
            </a:r>
            <a:r>
              <a:rPr lang="en-GB" sz="2000" b="1" dirty="0" err="1">
                <a:latin typeface="Outfit" pitchFamily="2" charset="0"/>
              </a:rPr>
              <a:t>cacaogehalte</a:t>
            </a:r>
            <a:r>
              <a:rPr lang="en-GB" sz="2000" b="1" dirty="0">
                <a:latin typeface="Outfit" pitchFamily="2" charset="0"/>
              </a:rPr>
              <a:t>, 100% </a:t>
            </a:r>
            <a:r>
              <a:rPr lang="en-GB" sz="2000" b="1" dirty="0" err="1">
                <a:latin typeface="Outfit" pitchFamily="2" charset="0"/>
              </a:rPr>
              <a:t>cacaoboter</a:t>
            </a:r>
            <a:endParaRPr lang="en-US" sz="2000" dirty="0">
              <a:latin typeface="Outfit" pitchFamily="2" charset="0"/>
            </a:endParaRPr>
          </a:p>
          <a:p>
            <a:pPr lvl="0"/>
            <a:endParaRPr lang="en-GB" sz="2000" b="1" dirty="0">
              <a:latin typeface="Outfit" pitchFamily="2" charset="0"/>
            </a:endParaRPr>
          </a:p>
          <a:p>
            <a:pPr marL="342900" indent="-342900">
              <a:buFont typeface="Arial" panose="020B0604020202020204" pitchFamily="34" charset="0"/>
              <a:buChar char="•"/>
            </a:pPr>
            <a:r>
              <a:rPr lang="en-GB" sz="2000" b="1" dirty="0">
                <a:latin typeface="Outfit" pitchFamily="2" charset="0"/>
              </a:rPr>
              <a:t>Geen</a:t>
            </a:r>
            <a:r>
              <a:rPr lang="en-GB" sz="2000" dirty="0">
                <a:latin typeface="Outfit" pitchFamily="2" charset="0"/>
              </a:rPr>
              <a:t> </a:t>
            </a:r>
            <a:r>
              <a:rPr lang="en-GB" sz="2000" dirty="0" err="1">
                <a:latin typeface="Outfit" pitchFamily="2" charset="0"/>
              </a:rPr>
              <a:t>toevoeging</a:t>
            </a:r>
            <a:r>
              <a:rPr lang="en-GB" sz="2000" dirty="0">
                <a:latin typeface="Outfit" pitchFamily="2" charset="0"/>
              </a:rPr>
              <a:t> van </a:t>
            </a:r>
            <a:r>
              <a:rPr lang="en-GB" sz="2000" b="1" dirty="0" err="1">
                <a:latin typeface="Outfit" pitchFamily="2" charset="0"/>
              </a:rPr>
              <a:t>andere</a:t>
            </a:r>
            <a:r>
              <a:rPr lang="en-GB" sz="2000" b="1" dirty="0">
                <a:latin typeface="Outfit" pitchFamily="2" charset="0"/>
              </a:rPr>
              <a:t> </a:t>
            </a:r>
            <a:r>
              <a:rPr lang="en-GB" sz="2000" b="1" dirty="0" err="1">
                <a:latin typeface="Outfit" pitchFamily="2" charset="0"/>
              </a:rPr>
              <a:t>plantaardige</a:t>
            </a:r>
            <a:r>
              <a:rPr lang="en-GB" sz="2000" b="1" dirty="0">
                <a:latin typeface="Outfit" pitchFamily="2" charset="0"/>
              </a:rPr>
              <a:t> </a:t>
            </a:r>
            <a:r>
              <a:rPr lang="en-GB" sz="2000" b="1" dirty="0" err="1">
                <a:latin typeface="Outfit" pitchFamily="2" charset="0"/>
              </a:rPr>
              <a:t>vetten</a:t>
            </a:r>
            <a:endParaRPr lang="en-GB" sz="2000" b="1" dirty="0">
              <a:latin typeface="Outfit" pitchFamily="2" charset="0"/>
            </a:endParaRPr>
          </a:p>
          <a:p>
            <a:endParaRPr lang="en-GB" sz="2000" b="1" dirty="0">
              <a:latin typeface="Outfit" pitchFamily="2" charset="0"/>
            </a:endParaRPr>
          </a:p>
          <a:p>
            <a:pPr marL="342900" indent="-342900">
              <a:buFont typeface="Arial" panose="020B0604020202020204" pitchFamily="34" charset="0"/>
              <a:buChar char="•"/>
            </a:pPr>
            <a:r>
              <a:rPr lang="en-GB" sz="2000" b="1" dirty="0" err="1">
                <a:latin typeface="Outfit" pitchFamily="2" charset="0"/>
              </a:rPr>
              <a:t>Belgische</a:t>
            </a:r>
            <a:r>
              <a:rPr lang="en-GB" sz="2000" b="1" dirty="0">
                <a:latin typeface="Outfit" pitchFamily="2" charset="0"/>
              </a:rPr>
              <a:t> </a:t>
            </a:r>
            <a:r>
              <a:rPr lang="en-GB" sz="2000" b="1" dirty="0" err="1">
                <a:latin typeface="Outfit" pitchFamily="2" charset="0"/>
              </a:rPr>
              <a:t>chocolade</a:t>
            </a:r>
            <a:r>
              <a:rPr lang="en-GB" sz="2000" b="1" dirty="0">
                <a:latin typeface="Outfit" pitchFamily="2" charset="0"/>
              </a:rPr>
              <a:t> code 2007: </a:t>
            </a:r>
            <a:r>
              <a:rPr lang="en-GB" sz="2000" dirty="0">
                <a:latin typeface="Outfit" pitchFamily="2" charset="0"/>
              </a:rPr>
              <a:t>'</a:t>
            </a:r>
            <a:r>
              <a:rPr lang="en-GB" sz="2000" dirty="0" err="1">
                <a:latin typeface="Outfit" pitchFamily="2" charset="0"/>
              </a:rPr>
              <a:t>Belgische</a:t>
            </a:r>
            <a:r>
              <a:rPr lang="en-GB" sz="2000" dirty="0">
                <a:latin typeface="Outfit" pitchFamily="2" charset="0"/>
              </a:rPr>
              <a:t> </a:t>
            </a:r>
            <a:r>
              <a:rPr lang="en-GB" sz="2000" dirty="0" err="1">
                <a:latin typeface="Outfit" pitchFamily="2" charset="0"/>
              </a:rPr>
              <a:t>chocolade</a:t>
            </a:r>
            <a:r>
              <a:rPr lang="en-GB" sz="2000" dirty="0">
                <a:latin typeface="Outfit" pitchFamily="2" charset="0"/>
              </a:rPr>
              <a:t>’ </a:t>
            </a:r>
            <a:r>
              <a:rPr lang="en-GB" sz="2000" dirty="0" err="1">
                <a:latin typeface="Outfit" pitchFamily="2" charset="0"/>
              </a:rPr>
              <a:t>benaming</a:t>
            </a:r>
            <a:r>
              <a:rPr lang="en-GB" sz="2000" dirty="0">
                <a:latin typeface="Outfit" pitchFamily="2" charset="0"/>
              </a:rPr>
              <a:t> </a:t>
            </a:r>
            <a:r>
              <a:rPr lang="en-GB" sz="2000" dirty="0" err="1">
                <a:latin typeface="Outfit" pitchFamily="2" charset="0"/>
              </a:rPr>
              <a:t>kan</a:t>
            </a:r>
            <a:r>
              <a:rPr lang="en-GB" sz="2000" dirty="0">
                <a:latin typeface="Outfit" pitchFamily="2" charset="0"/>
              </a:rPr>
              <a:t> </a:t>
            </a:r>
            <a:r>
              <a:rPr lang="en-GB" sz="2000" dirty="0" err="1">
                <a:latin typeface="Outfit" pitchFamily="2" charset="0"/>
              </a:rPr>
              <a:t>enkel</a:t>
            </a:r>
            <a:r>
              <a:rPr lang="en-GB" sz="2000" dirty="0">
                <a:latin typeface="Outfit" pitchFamily="2" charset="0"/>
              </a:rPr>
              <a:t> </a:t>
            </a:r>
            <a:r>
              <a:rPr lang="en-GB" sz="2000" dirty="0" err="1">
                <a:latin typeface="Outfit" pitchFamily="2" charset="0"/>
              </a:rPr>
              <a:t>gebruikt</a:t>
            </a:r>
            <a:r>
              <a:rPr lang="en-GB" sz="2000" dirty="0">
                <a:latin typeface="Outfit" pitchFamily="2" charset="0"/>
              </a:rPr>
              <a:t> </a:t>
            </a:r>
            <a:r>
              <a:rPr lang="en-GB" sz="2000" dirty="0" err="1">
                <a:latin typeface="Outfit" pitchFamily="2" charset="0"/>
              </a:rPr>
              <a:t>worden</a:t>
            </a:r>
            <a:r>
              <a:rPr lang="en-GB" sz="2000" dirty="0">
                <a:latin typeface="Outfit" pitchFamily="2" charset="0"/>
              </a:rPr>
              <a:t> </a:t>
            </a:r>
            <a:r>
              <a:rPr lang="en-GB" sz="2000" dirty="0" err="1">
                <a:latin typeface="Outfit" pitchFamily="2" charset="0"/>
              </a:rPr>
              <a:t>voor</a:t>
            </a:r>
            <a:r>
              <a:rPr lang="en-GB" sz="2000" dirty="0">
                <a:latin typeface="Outfit" pitchFamily="2" charset="0"/>
              </a:rPr>
              <a:t> </a:t>
            </a:r>
            <a:r>
              <a:rPr lang="en-GB" sz="2000" dirty="0" err="1">
                <a:latin typeface="Outfit" pitchFamily="2" charset="0"/>
              </a:rPr>
              <a:t>chocolade</a:t>
            </a:r>
            <a:r>
              <a:rPr lang="en-GB" sz="2000" dirty="0">
                <a:latin typeface="Outfit" pitchFamily="2" charset="0"/>
              </a:rPr>
              <a:t> </a:t>
            </a:r>
            <a:r>
              <a:rPr lang="en-GB" sz="2000" dirty="0" err="1">
                <a:latin typeface="Outfit" pitchFamily="2" charset="0"/>
              </a:rPr>
              <a:t>afkomstig</a:t>
            </a:r>
            <a:r>
              <a:rPr lang="en-GB" sz="2000" dirty="0">
                <a:latin typeface="Outfit" pitchFamily="2" charset="0"/>
              </a:rPr>
              <a:t> </a:t>
            </a:r>
            <a:r>
              <a:rPr lang="en-GB" sz="2000" dirty="0" err="1">
                <a:latin typeface="Outfit" pitchFamily="2" charset="0"/>
              </a:rPr>
              <a:t>uit</a:t>
            </a:r>
            <a:r>
              <a:rPr lang="en-GB" sz="2000" dirty="0">
                <a:latin typeface="Outfit" pitchFamily="2" charset="0"/>
              </a:rPr>
              <a:t> </a:t>
            </a:r>
            <a:r>
              <a:rPr lang="en-GB" sz="2000" dirty="0" err="1">
                <a:latin typeface="Outfit" pitchFamily="2" charset="0"/>
              </a:rPr>
              <a:t>België</a:t>
            </a:r>
            <a:endParaRPr lang="en-US" sz="2000" dirty="0">
              <a:latin typeface="Outfit" pitchFamily="2" charset="0"/>
            </a:endParaRPr>
          </a:p>
          <a:p>
            <a:endParaRPr lang="en-US" sz="2000" b="1" dirty="0">
              <a:latin typeface="Outfit" pitchFamily="2" charset="0"/>
            </a:endParaRPr>
          </a:p>
          <a:p>
            <a:pPr marL="342900" indent="-342900">
              <a:buFont typeface="Arial" panose="020B0604020202020204" pitchFamily="34" charset="0"/>
              <a:buChar char="•"/>
            </a:pPr>
            <a:r>
              <a:rPr lang="en-GB" sz="2000" b="1" dirty="0" err="1">
                <a:latin typeface="Outfit" pitchFamily="2" charset="0"/>
              </a:rPr>
              <a:t>Diversiteit</a:t>
            </a:r>
            <a:r>
              <a:rPr lang="en-GB" sz="2000" dirty="0">
                <a:latin typeface="Outfit" pitchFamily="2" charset="0"/>
              </a:rPr>
              <a:t> : Couverture </a:t>
            </a:r>
            <a:r>
              <a:rPr lang="en-GB" sz="2000" dirty="0" err="1">
                <a:latin typeface="Outfit" pitchFamily="2" charset="0"/>
              </a:rPr>
              <a:t>chocolade</a:t>
            </a:r>
            <a:r>
              <a:rPr lang="en-GB" sz="2000" dirty="0">
                <a:latin typeface="Outfit" pitchFamily="2" charset="0"/>
              </a:rPr>
              <a:t> </a:t>
            </a:r>
            <a:r>
              <a:rPr lang="en-GB" sz="2000" dirty="0" err="1">
                <a:latin typeface="Outfit" pitchFamily="2" charset="0"/>
              </a:rPr>
              <a:t>fabrikanten</a:t>
            </a:r>
            <a:r>
              <a:rPr lang="en-GB" sz="2000" dirty="0">
                <a:latin typeface="Outfit" pitchFamily="2" charset="0"/>
              </a:rPr>
              <a:t>, </a:t>
            </a:r>
            <a:r>
              <a:rPr lang="en-GB" sz="2000" dirty="0" err="1">
                <a:latin typeface="Outfit" pitchFamily="2" charset="0"/>
              </a:rPr>
              <a:t>pralinemakers</a:t>
            </a:r>
            <a:r>
              <a:rPr lang="en-GB" sz="2000" dirty="0">
                <a:latin typeface="Outfit" pitchFamily="2" charset="0"/>
              </a:rPr>
              <a:t>, </a:t>
            </a:r>
            <a:r>
              <a:rPr lang="en-GB" sz="2000" dirty="0" err="1">
                <a:latin typeface="Outfit" pitchFamily="2" charset="0"/>
              </a:rPr>
              <a:t>artisanale</a:t>
            </a:r>
            <a:r>
              <a:rPr lang="en-GB" sz="2000" dirty="0">
                <a:latin typeface="Outfit" pitchFamily="2" charset="0"/>
              </a:rPr>
              <a:t> chocolatiers, bean-to bars, …</a:t>
            </a:r>
            <a:endParaRPr lang="en-US" sz="2000" dirty="0">
              <a:latin typeface="Outfit" pitchFamily="2" charset="0"/>
            </a:endParaRPr>
          </a:p>
          <a:p>
            <a:pPr marL="342900" lvl="0" indent="-342900">
              <a:buFont typeface="Arial" panose="020B0604020202020204" pitchFamily="34" charset="0"/>
              <a:buChar char="•"/>
            </a:pPr>
            <a:endParaRPr lang="en-US" sz="2000" dirty="0">
              <a:latin typeface="Outfit" pitchFamily="2" charset="0"/>
            </a:endParaRPr>
          </a:p>
          <a:p>
            <a:pPr marL="342900" indent="-342900">
              <a:buFont typeface="Arial" panose="020B0604020202020204" pitchFamily="34" charset="0"/>
              <a:buChar char="•"/>
            </a:pPr>
            <a:r>
              <a:rPr lang="en-GB" sz="2000" b="1" dirty="0" err="1">
                <a:latin typeface="Outfit" pitchFamily="2" charset="0"/>
              </a:rPr>
              <a:t>Variëteit</a:t>
            </a:r>
            <a:r>
              <a:rPr lang="en-GB" sz="2000" dirty="0">
                <a:latin typeface="Outfit" pitchFamily="2" charset="0"/>
              </a:rPr>
              <a:t> </a:t>
            </a:r>
            <a:r>
              <a:rPr lang="en-GB" sz="2000" dirty="0" err="1">
                <a:latin typeface="Outfit" pitchFamily="2" charset="0"/>
              </a:rPr>
              <a:t>verrukkelijke</a:t>
            </a:r>
            <a:r>
              <a:rPr lang="en-GB" sz="2000" dirty="0">
                <a:latin typeface="Outfit" pitchFamily="2" charset="0"/>
              </a:rPr>
              <a:t> </a:t>
            </a:r>
            <a:r>
              <a:rPr lang="en-GB" sz="2000" dirty="0" err="1">
                <a:latin typeface="Outfit" pitchFamily="2" charset="0"/>
              </a:rPr>
              <a:t>en</a:t>
            </a:r>
            <a:r>
              <a:rPr lang="en-GB" sz="2000" dirty="0">
                <a:latin typeface="Outfit" pitchFamily="2" charset="0"/>
              </a:rPr>
              <a:t> </a:t>
            </a:r>
            <a:r>
              <a:rPr lang="en-GB" sz="2000" dirty="0" err="1">
                <a:latin typeface="Outfit" pitchFamily="2" charset="0"/>
              </a:rPr>
              <a:t>gedrufde</a:t>
            </a:r>
            <a:r>
              <a:rPr lang="en-GB" sz="2000" dirty="0">
                <a:latin typeface="Outfit" pitchFamily="2" charset="0"/>
              </a:rPr>
              <a:t> </a:t>
            </a:r>
            <a:r>
              <a:rPr lang="en-GB" sz="2000" dirty="0" err="1">
                <a:latin typeface="Outfit" pitchFamily="2" charset="0"/>
              </a:rPr>
              <a:t>smaakcombinaties</a:t>
            </a:r>
            <a:endParaRPr lang="en-GB" sz="2000" dirty="0">
              <a:latin typeface="Outfit" pitchFamily="2" charset="0"/>
            </a:endParaRPr>
          </a:p>
        </p:txBody>
      </p:sp>
      <p:pic>
        <p:nvPicPr>
          <p:cNvPr id="1028" name="Picture 4" descr="202.600+ Cacao Stockfoto's, afbeeldingen en royalty-free ...">
            <a:extLst>
              <a:ext uri="{FF2B5EF4-FFF2-40B4-BE49-F238E27FC236}">
                <a16:creationId xmlns:a16="http://schemas.microsoft.com/office/drawing/2014/main" id="{0B221225-BF24-97D0-B545-46BA828DDE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93" t="2711"/>
          <a:stretch>
            <a:fillRect/>
          </a:stretch>
        </p:blipFill>
        <p:spPr bwMode="auto">
          <a:xfrm>
            <a:off x="8601725" y="0"/>
            <a:ext cx="3239386" cy="241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4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547C-CEB1-FD5F-8105-AF790C325B87}"/>
            </a:ext>
          </a:extLst>
        </p:cNvPr>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6570CC06-DB21-401C-BCF8-AAC5FF550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EB769-C6C5-F7BA-0595-F059591A1ADA}"/>
              </a:ext>
            </a:extLst>
          </p:cNvPr>
          <p:cNvSpPr>
            <a:spLocks noGrp="1"/>
          </p:cNvSpPr>
          <p:nvPr>
            <p:ph type="title"/>
          </p:nvPr>
        </p:nvSpPr>
        <p:spPr>
          <a:xfrm>
            <a:off x="468068" y="479606"/>
            <a:ext cx="4242415" cy="3580330"/>
          </a:xfrm>
        </p:spPr>
        <p:txBody>
          <a:bodyPr vert="horz" lIns="91440" tIns="45720" rIns="91440" bIns="45720" rtlCol="0" anchor="b">
            <a:normAutofit/>
          </a:bodyPr>
          <a:lstStyle/>
          <a:p>
            <a:r>
              <a:rPr lang="en-US" sz="3600" dirty="0" err="1">
                <a:latin typeface="Outfit" pitchFamily="2" charset="0"/>
              </a:rPr>
              <a:t>Belgische</a:t>
            </a:r>
            <a:r>
              <a:rPr lang="en-US" sz="3600" dirty="0">
                <a:latin typeface="Outfit" pitchFamily="2" charset="0"/>
              </a:rPr>
              <a:t> </a:t>
            </a:r>
            <a:r>
              <a:rPr lang="en-US" sz="3600" dirty="0" err="1">
                <a:latin typeface="Outfit" pitchFamily="2" charset="0"/>
              </a:rPr>
              <a:t>koekjes</a:t>
            </a:r>
            <a:r>
              <a:rPr lang="en-US" sz="3600" dirty="0">
                <a:latin typeface="Outfit" pitchFamily="2" charset="0"/>
              </a:rPr>
              <a:t>, </a:t>
            </a:r>
            <a:r>
              <a:rPr lang="en-US" sz="3600" dirty="0" err="1">
                <a:latin typeface="Outfit" pitchFamily="2" charset="0"/>
              </a:rPr>
              <a:t>peperkoek</a:t>
            </a:r>
            <a:r>
              <a:rPr lang="en-US" sz="3600" dirty="0">
                <a:latin typeface="Outfit" pitchFamily="2" charset="0"/>
              </a:rPr>
              <a:t>, </a:t>
            </a:r>
            <a:r>
              <a:rPr lang="en-US" sz="3600" dirty="0" err="1">
                <a:latin typeface="Outfit" pitchFamily="2" charset="0"/>
              </a:rPr>
              <a:t>speculoos</a:t>
            </a:r>
            <a:r>
              <a:rPr lang="en-US" sz="3600" dirty="0">
                <a:latin typeface="Outfit" pitchFamily="2" charset="0"/>
              </a:rPr>
              <a:t>, </a:t>
            </a:r>
            <a:r>
              <a:rPr lang="en-US" sz="3600" dirty="0" err="1">
                <a:latin typeface="Outfit" pitchFamily="2" charset="0"/>
              </a:rPr>
              <a:t>wafels</a:t>
            </a:r>
            <a:r>
              <a:rPr lang="en-US" sz="3600" dirty="0">
                <a:latin typeface="Outfit" pitchFamily="2" charset="0"/>
              </a:rPr>
              <a:t>, …</a:t>
            </a:r>
            <a:br>
              <a:rPr lang="en-US" sz="3600" dirty="0">
                <a:latin typeface="Outfit" pitchFamily="2" charset="0"/>
              </a:rPr>
            </a:br>
            <a:r>
              <a:rPr lang="en-US" sz="3600" dirty="0" err="1">
                <a:latin typeface="Outfit" pitchFamily="2" charset="0"/>
              </a:rPr>
              <a:t>ook</a:t>
            </a:r>
            <a:r>
              <a:rPr lang="en-US" sz="3600" dirty="0">
                <a:latin typeface="Outfit" pitchFamily="2" charset="0"/>
              </a:rPr>
              <a:t> met </a:t>
            </a:r>
            <a:r>
              <a:rPr lang="en-US" sz="3600" dirty="0" err="1">
                <a:latin typeface="Outfit" pitchFamily="2" charset="0"/>
              </a:rPr>
              <a:t>een</a:t>
            </a:r>
            <a:r>
              <a:rPr lang="en-US" sz="3600" dirty="0">
                <a:latin typeface="Outfit" pitchFamily="2" charset="0"/>
              </a:rPr>
              <a:t> </a:t>
            </a:r>
            <a:r>
              <a:rPr lang="en-US" sz="3600" dirty="0" err="1">
                <a:latin typeface="Outfit" pitchFamily="2" charset="0"/>
              </a:rPr>
              <a:t>fascinerende</a:t>
            </a:r>
            <a:r>
              <a:rPr lang="en-US" sz="3600" dirty="0">
                <a:latin typeface="Outfit" pitchFamily="2" charset="0"/>
              </a:rPr>
              <a:t> </a:t>
            </a:r>
            <a:r>
              <a:rPr lang="en-US" sz="3600" dirty="0" err="1">
                <a:latin typeface="Outfit" pitchFamily="2" charset="0"/>
              </a:rPr>
              <a:t>geschiedenis</a:t>
            </a:r>
            <a:endParaRPr lang="en-US" sz="3600" dirty="0">
              <a:latin typeface="Outfit" pitchFamily="2" charset="0"/>
            </a:endParaRPr>
          </a:p>
        </p:txBody>
      </p:sp>
      <p:pic>
        <p:nvPicPr>
          <p:cNvPr id="2056" name="Picture 8" descr="Bruges 200g | Delacre">
            <a:extLst>
              <a:ext uri="{FF2B5EF4-FFF2-40B4-BE49-F238E27FC236}">
                <a16:creationId xmlns:a16="http://schemas.microsoft.com/office/drawing/2014/main" id="{963D2771-BE0D-1FE9-A8FE-BE7D5FE9C5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40" t="15419" r="17851" b="8118"/>
          <a:stretch/>
        </p:blipFill>
        <p:spPr bwMode="auto">
          <a:xfrm>
            <a:off x="4899909" y="640080"/>
            <a:ext cx="3199240" cy="341985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oet u het aandeel van Lotus Bakeries, eigenaar van de beroemde Biscoff-speculoos, in huis halen?">
            <a:extLst>
              <a:ext uri="{FF2B5EF4-FFF2-40B4-BE49-F238E27FC236}">
                <a16:creationId xmlns:a16="http://schemas.microsoft.com/office/drawing/2014/main" id="{92AD81D0-73F8-7C16-4999-7BC99337CC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33" t="30994" r="35532" b="3644"/>
          <a:stretch>
            <a:fillRect/>
          </a:stretch>
        </p:blipFill>
        <p:spPr bwMode="auto">
          <a:xfrm>
            <a:off x="8341190" y="999460"/>
            <a:ext cx="3382742" cy="3060476"/>
          </a:xfrm>
          <a:prstGeom prst="rect">
            <a:avLst/>
          </a:prstGeom>
          <a:noFill/>
          <a:extLst>
            <a:ext uri="{909E8E84-426E-40DD-AFC4-6F175D3DCCD1}">
              <a14:hiddenFill xmlns:a14="http://schemas.microsoft.com/office/drawing/2010/main">
                <a:solidFill>
                  <a:srgbClr val="FFFFFF"/>
                </a:solidFill>
              </a14:hiddenFill>
            </a:ext>
          </a:extLst>
        </p:spPr>
      </p:pic>
      <p:sp>
        <p:nvSpPr>
          <p:cNvPr id="2071" name="sketch line">
            <a:extLst>
              <a:ext uri="{FF2B5EF4-FFF2-40B4-BE49-F238E27FC236}">
                <a16:creationId xmlns:a16="http://schemas.microsoft.com/office/drawing/2014/main" id="{15B998FC-4B98-4A07-B159-9E629180A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4409267"/>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a:extLst>
              <a:ext uri="{FF2B5EF4-FFF2-40B4-BE49-F238E27FC236}">
                <a16:creationId xmlns:a16="http://schemas.microsoft.com/office/drawing/2014/main" id="{A8A07C86-F730-2F58-08A3-C961F793BD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508" t="20342" r="31927" b="6620"/>
          <a:stretch/>
        </p:blipFill>
        <p:spPr bwMode="auto">
          <a:xfrm>
            <a:off x="4899909" y="4215384"/>
            <a:ext cx="3199239" cy="259830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ules Destrooper lukken smaken al 130 jaar lang!">
            <a:extLst>
              <a:ext uri="{FF2B5EF4-FFF2-40B4-BE49-F238E27FC236}">
                <a16:creationId xmlns:a16="http://schemas.microsoft.com/office/drawing/2014/main" id="{6E6D36AE-0292-BE3B-763F-6C5D207376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58" t="-6150" r="6440" b="59"/>
          <a:stretch>
            <a:fillRect/>
          </a:stretch>
        </p:blipFill>
        <p:spPr bwMode="auto">
          <a:xfrm>
            <a:off x="8341190" y="4215384"/>
            <a:ext cx="3611294" cy="242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4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anim calcmode="lin" valueType="num">
                                      <p:cBhvr additive="base">
                                        <p:cTn id="11" dur="500" fill="hold"/>
                                        <p:tgtEl>
                                          <p:spTgt spid="2056"/>
                                        </p:tgtEl>
                                        <p:attrNameLst>
                                          <p:attrName>ppt_x</p:attrName>
                                        </p:attrNameLst>
                                      </p:cBhvr>
                                      <p:tavLst>
                                        <p:tav tm="0">
                                          <p:val>
                                            <p:strVal val="#ppt_x"/>
                                          </p:val>
                                        </p:tav>
                                        <p:tav tm="100000">
                                          <p:val>
                                            <p:strVal val="#ppt_x"/>
                                          </p:val>
                                        </p:tav>
                                      </p:tavLst>
                                    </p:anim>
                                    <p:anim calcmode="lin" valueType="num">
                                      <p:cBhvr additive="base">
                                        <p:cTn id="1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64"/>
                                        </p:tgtEl>
                                        <p:attrNameLst>
                                          <p:attrName>style.visibility</p:attrName>
                                        </p:attrNameLst>
                                      </p:cBhvr>
                                      <p:to>
                                        <p:strVal val="visible"/>
                                      </p:to>
                                    </p:set>
                                    <p:anim calcmode="lin" valueType="num">
                                      <p:cBhvr additive="base">
                                        <p:cTn id="17" dur="500" fill="hold"/>
                                        <p:tgtEl>
                                          <p:spTgt spid="2064"/>
                                        </p:tgtEl>
                                        <p:attrNameLst>
                                          <p:attrName>ppt_x</p:attrName>
                                        </p:attrNameLst>
                                      </p:cBhvr>
                                      <p:tavLst>
                                        <p:tav tm="0">
                                          <p:val>
                                            <p:strVal val="#ppt_x"/>
                                          </p:val>
                                        </p:tav>
                                        <p:tav tm="100000">
                                          <p:val>
                                            <p:strVal val="#ppt_x"/>
                                          </p:val>
                                        </p:tav>
                                      </p:tavLst>
                                    </p:anim>
                                    <p:anim calcmode="lin" valueType="num">
                                      <p:cBhvr additive="base">
                                        <p:cTn id="18"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anim calcmode="lin" valueType="num">
                                      <p:cBhvr additive="base">
                                        <p:cTn id="23" dur="500" fill="hold"/>
                                        <p:tgtEl>
                                          <p:spTgt spid="2058"/>
                                        </p:tgtEl>
                                        <p:attrNameLst>
                                          <p:attrName>ppt_x</p:attrName>
                                        </p:attrNameLst>
                                      </p:cBhvr>
                                      <p:tavLst>
                                        <p:tav tm="0">
                                          <p:val>
                                            <p:strVal val="#ppt_x"/>
                                          </p:val>
                                        </p:tav>
                                        <p:tav tm="100000">
                                          <p:val>
                                            <p:strVal val="#ppt_x"/>
                                          </p:val>
                                        </p:tav>
                                      </p:tavLst>
                                    </p:anim>
                                    <p:anim calcmode="lin" valueType="num">
                                      <p:cBhvr additive="base">
                                        <p:cTn id="24"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60"/>
                                        </p:tgtEl>
                                        <p:attrNameLst>
                                          <p:attrName>style.visibility</p:attrName>
                                        </p:attrNameLst>
                                      </p:cBhvr>
                                      <p:to>
                                        <p:strVal val="visible"/>
                                      </p:to>
                                    </p:set>
                                    <p:anim calcmode="lin" valueType="num">
                                      <p:cBhvr additive="base">
                                        <p:cTn id="29" dur="500" fill="hold"/>
                                        <p:tgtEl>
                                          <p:spTgt spid="2060"/>
                                        </p:tgtEl>
                                        <p:attrNameLst>
                                          <p:attrName>ppt_x</p:attrName>
                                        </p:attrNameLst>
                                      </p:cBhvr>
                                      <p:tavLst>
                                        <p:tav tm="0">
                                          <p:val>
                                            <p:strVal val="#ppt_x"/>
                                          </p:val>
                                        </p:tav>
                                        <p:tav tm="100000">
                                          <p:val>
                                            <p:strVal val="#ppt_x"/>
                                          </p:val>
                                        </p:tav>
                                      </p:tavLst>
                                    </p:anim>
                                    <p:anim calcmode="lin" valueType="num">
                                      <p:cBhvr additive="base">
                                        <p:cTn id="30"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28967D-B8C6-0FB9-32CA-4D8F76C03766}"/>
            </a:ext>
          </a:extLst>
        </p:cNvPr>
        <p:cNvGrpSpPr/>
        <p:nvPr/>
      </p:nvGrpSpPr>
      <p:grpSpPr>
        <a:xfrm>
          <a:off x="0" y="0"/>
          <a:ext cx="0" cy="0"/>
          <a:chOff x="0" y="0"/>
          <a:chExt cx="0" cy="0"/>
        </a:xfrm>
      </p:grpSpPr>
      <p:sp useBgFill="1">
        <p:nvSpPr>
          <p:cNvPr id="13327" name="Rectangle 13326">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70DDE0-9C40-602A-B2C0-802D33354AC1}"/>
              </a:ext>
            </a:extLst>
          </p:cNvPr>
          <p:cNvSpPr>
            <a:spLocks noGrp="1"/>
          </p:cNvSpPr>
          <p:nvPr>
            <p:ph type="title"/>
          </p:nvPr>
        </p:nvSpPr>
        <p:spPr>
          <a:xfrm>
            <a:off x="650092" y="723317"/>
            <a:ext cx="3357159" cy="2785947"/>
          </a:xfrm>
        </p:spPr>
        <p:txBody>
          <a:bodyPr vert="horz" lIns="91440" tIns="45720" rIns="91440" bIns="45720" rtlCol="0" anchor="b">
            <a:normAutofit/>
          </a:bodyPr>
          <a:lstStyle/>
          <a:p>
            <a:r>
              <a:rPr lang="en-US" sz="3600" kern="1200" dirty="0" err="1">
                <a:solidFill>
                  <a:schemeClr val="tx1"/>
                </a:solidFill>
                <a:latin typeface="Outfit" pitchFamily="2" charset="0"/>
              </a:rPr>
              <a:t>Belgische</a:t>
            </a:r>
            <a:r>
              <a:rPr lang="en-US" sz="3600" kern="1200" dirty="0">
                <a:solidFill>
                  <a:schemeClr val="tx1"/>
                </a:solidFill>
                <a:latin typeface="Outfit" pitchFamily="2" charset="0"/>
              </a:rPr>
              <a:t> confiserie is </a:t>
            </a:r>
            <a:r>
              <a:rPr lang="en-US" sz="3600" kern="1200" dirty="0" err="1">
                <a:solidFill>
                  <a:schemeClr val="tx1"/>
                </a:solidFill>
                <a:latin typeface="Outfit" pitchFamily="2" charset="0"/>
              </a:rPr>
              <a:t>eveneens</a:t>
            </a:r>
            <a:r>
              <a:rPr lang="en-US" sz="3600" kern="1200" dirty="0">
                <a:solidFill>
                  <a:schemeClr val="tx1"/>
                </a:solidFill>
                <a:latin typeface="Outfit" pitchFamily="2" charset="0"/>
              </a:rPr>
              <a:t> </a:t>
            </a:r>
            <a:r>
              <a:rPr lang="en-US" sz="3600" kern="1200" dirty="0" err="1">
                <a:solidFill>
                  <a:schemeClr val="tx1"/>
                </a:solidFill>
                <a:latin typeface="Outfit" pitchFamily="2" charset="0"/>
              </a:rPr>
              <a:t>nationaal</a:t>
            </a:r>
            <a:r>
              <a:rPr lang="en-US" sz="3600" kern="1200" dirty="0">
                <a:solidFill>
                  <a:schemeClr val="tx1"/>
                </a:solidFill>
                <a:latin typeface="Outfit" pitchFamily="2" charset="0"/>
              </a:rPr>
              <a:t> </a:t>
            </a:r>
            <a:r>
              <a:rPr lang="en-US" sz="3600" kern="1200" dirty="0" err="1">
                <a:solidFill>
                  <a:schemeClr val="tx1"/>
                </a:solidFill>
                <a:latin typeface="Outfit" pitchFamily="2" charset="0"/>
              </a:rPr>
              <a:t>erfgoed</a:t>
            </a:r>
            <a:endParaRPr lang="en-US" sz="3600" kern="1200" dirty="0">
              <a:solidFill>
                <a:schemeClr val="tx1"/>
              </a:solidFill>
              <a:latin typeface="Outfit" pitchFamily="2" charset="0"/>
            </a:endParaRPr>
          </a:p>
        </p:txBody>
      </p:sp>
      <p:pic>
        <p:nvPicPr>
          <p:cNvPr id="13316" name="Picture 4" descr="cuberdon of Gentse neus: ambachtelijk snoepgoed">
            <a:extLst>
              <a:ext uri="{FF2B5EF4-FFF2-40B4-BE49-F238E27FC236}">
                <a16:creationId xmlns:a16="http://schemas.microsoft.com/office/drawing/2014/main" id="{FF1EBE27-EECF-0B0E-6755-292458E152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87" r="37253" b="-1"/>
          <a:stretch/>
        </p:blipFill>
        <p:spPr bwMode="auto">
          <a:xfrm>
            <a:off x="3650583" y="316557"/>
            <a:ext cx="3713827" cy="2785946"/>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Nougat kopen: Proef onze smaakvolle variaties!">
            <a:extLst>
              <a:ext uri="{FF2B5EF4-FFF2-40B4-BE49-F238E27FC236}">
                <a16:creationId xmlns:a16="http://schemas.microsoft.com/office/drawing/2014/main" id="{C25DB36C-42C5-12C8-A0C3-52B0E3DB13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90" r="21744" b="-3"/>
          <a:stretch/>
        </p:blipFill>
        <p:spPr bwMode="auto">
          <a:xfrm>
            <a:off x="7570565" y="10"/>
            <a:ext cx="4614002" cy="333753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553C7330-8C00-7ADC-5A4F-80248DB3E2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971" r="-6" b="9853"/>
          <a:stretch/>
        </p:blipFill>
        <p:spPr bwMode="auto">
          <a:xfrm>
            <a:off x="7740502" y="3604437"/>
            <a:ext cx="4444065" cy="31586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efin Hartmint - 1 kilo">
            <a:extLst>
              <a:ext uri="{FF2B5EF4-FFF2-40B4-BE49-F238E27FC236}">
                <a16:creationId xmlns:a16="http://schemas.microsoft.com/office/drawing/2014/main" id="{E55E9BEC-0774-3CFC-84E7-67E8661E16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988" r="23798"/>
          <a:stretch/>
        </p:blipFill>
        <p:spPr bwMode="auto">
          <a:xfrm>
            <a:off x="3560927" y="3453500"/>
            <a:ext cx="3838574" cy="278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3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322"/>
                                        </p:tgtEl>
                                        <p:attrNameLst>
                                          <p:attrName>style.visibility</p:attrName>
                                        </p:attrNameLst>
                                      </p:cBhvr>
                                      <p:to>
                                        <p:strVal val="visible"/>
                                      </p:to>
                                    </p:set>
                                    <p:anim calcmode="lin" valueType="num">
                                      <p:cBhvr additive="base">
                                        <p:cTn id="14" dur="500" fill="hold"/>
                                        <p:tgtEl>
                                          <p:spTgt spid="13322"/>
                                        </p:tgtEl>
                                        <p:attrNameLst>
                                          <p:attrName>ppt_x</p:attrName>
                                        </p:attrNameLst>
                                      </p:cBhvr>
                                      <p:tavLst>
                                        <p:tav tm="0">
                                          <p:val>
                                            <p:strVal val="#ppt_x"/>
                                          </p:val>
                                        </p:tav>
                                        <p:tav tm="100000">
                                          <p:val>
                                            <p:strVal val="#ppt_x"/>
                                          </p:val>
                                        </p:tav>
                                      </p:tavLst>
                                    </p:anim>
                                    <p:anim calcmode="lin" valueType="num">
                                      <p:cBhvr additive="base">
                                        <p:cTn id="15"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6"/>
                                        </p:tgtEl>
                                        <p:attrNameLst>
                                          <p:attrName>style.visibility</p:attrName>
                                        </p:attrNameLst>
                                      </p:cBhvr>
                                      <p:to>
                                        <p:strVal val="visible"/>
                                      </p:to>
                                    </p:set>
                                    <p:anim calcmode="lin" valueType="num">
                                      <p:cBhvr additive="base">
                                        <p:cTn id="20" dur="500" fill="hold"/>
                                        <p:tgtEl>
                                          <p:spTgt spid="13316"/>
                                        </p:tgtEl>
                                        <p:attrNameLst>
                                          <p:attrName>ppt_x</p:attrName>
                                        </p:attrNameLst>
                                      </p:cBhvr>
                                      <p:tavLst>
                                        <p:tav tm="0">
                                          <p:val>
                                            <p:strVal val="#ppt_x"/>
                                          </p:val>
                                        </p:tav>
                                        <p:tav tm="100000">
                                          <p:val>
                                            <p:strVal val="#ppt_x"/>
                                          </p:val>
                                        </p:tav>
                                      </p:tavLst>
                                    </p:anim>
                                    <p:anim calcmode="lin" valueType="num">
                                      <p:cBhvr additive="base">
                                        <p:cTn id="21"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additive="base">
                                        <p:cTn id="26" dur="500" fill="hold"/>
                                        <p:tgtEl>
                                          <p:spTgt spid="1026"/>
                                        </p:tgtEl>
                                        <p:attrNameLst>
                                          <p:attrName>ppt_x</p:attrName>
                                        </p:attrNameLst>
                                      </p:cBhvr>
                                      <p:tavLst>
                                        <p:tav tm="0">
                                          <p:val>
                                            <p:strVal val="#ppt_x"/>
                                          </p:val>
                                        </p:tav>
                                        <p:tav tm="100000">
                                          <p:val>
                                            <p:strVal val="#ppt_x"/>
                                          </p:val>
                                        </p:tav>
                                      </p:tavLst>
                                    </p:anim>
                                    <p:anim calcmode="lin" valueType="num">
                                      <p:cBhvr additive="base">
                                        <p:cTn id="2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318"/>
                                        </p:tgtEl>
                                        <p:attrNameLst>
                                          <p:attrName>style.visibility</p:attrName>
                                        </p:attrNameLst>
                                      </p:cBhvr>
                                      <p:to>
                                        <p:strVal val="visible"/>
                                      </p:to>
                                    </p:set>
                                    <p:anim calcmode="lin" valueType="num">
                                      <p:cBhvr additive="base">
                                        <p:cTn id="32" dur="500" fill="hold"/>
                                        <p:tgtEl>
                                          <p:spTgt spid="13318"/>
                                        </p:tgtEl>
                                        <p:attrNameLst>
                                          <p:attrName>ppt_x</p:attrName>
                                        </p:attrNameLst>
                                      </p:cBhvr>
                                      <p:tavLst>
                                        <p:tav tm="0">
                                          <p:val>
                                            <p:strVal val="#ppt_x"/>
                                          </p:val>
                                        </p:tav>
                                        <p:tav tm="100000">
                                          <p:val>
                                            <p:strVal val="#ppt_x"/>
                                          </p:val>
                                        </p:tav>
                                      </p:tavLst>
                                    </p:anim>
                                    <p:anim calcmode="lin" valueType="num">
                                      <p:cBhvr additive="base">
                                        <p:cTn id="33"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0F941A-8ABA-E93F-5AE7-35EAB05CDD22}"/>
              </a:ext>
            </a:extLst>
          </p:cNvPr>
          <p:cNvSpPr>
            <a:spLocks noGrp="1"/>
          </p:cNvSpPr>
          <p:nvPr>
            <p:ph type="title"/>
          </p:nvPr>
        </p:nvSpPr>
        <p:spPr>
          <a:xfrm>
            <a:off x="471947" y="365125"/>
            <a:ext cx="11477113" cy="1758643"/>
          </a:xfrm>
          <a:ln>
            <a:solidFill>
              <a:schemeClr val="tx1"/>
            </a:solidFill>
          </a:ln>
        </p:spPr>
        <p:txBody>
          <a:bodyPr>
            <a:normAutofit/>
          </a:bodyPr>
          <a:lstStyle/>
          <a:p>
            <a:r>
              <a:rPr lang="en-US" sz="3600" dirty="0">
                <a:latin typeface="Outfit" pitchFamily="2" charset="0"/>
              </a:rPr>
              <a:t>Wat is </a:t>
            </a:r>
            <a:r>
              <a:rPr lang="en-US" sz="3600" dirty="0" err="1">
                <a:latin typeface="Outfit" pitchFamily="2" charset="0"/>
              </a:rPr>
              <a:t>onze</a:t>
            </a:r>
            <a:r>
              <a:rPr lang="en-US" sz="3600" dirty="0">
                <a:latin typeface="Outfit" pitchFamily="2" charset="0"/>
              </a:rPr>
              <a:t> </a:t>
            </a:r>
            <a:r>
              <a:rPr lang="en-US" sz="3600" dirty="0" err="1">
                <a:latin typeface="Outfit" pitchFamily="2" charset="0"/>
              </a:rPr>
              <a:t>ambitie</a:t>
            </a:r>
            <a:r>
              <a:rPr lang="en-US" sz="3600" dirty="0">
                <a:latin typeface="Outfit" pitchFamily="2" charset="0"/>
              </a:rPr>
              <a:t> </a:t>
            </a:r>
            <a:r>
              <a:rPr lang="en-US" sz="3600" dirty="0" err="1">
                <a:latin typeface="Outfit" pitchFamily="2" charset="0"/>
              </a:rPr>
              <a:t>voor</a:t>
            </a:r>
            <a:r>
              <a:rPr lang="en-US" sz="3600" dirty="0">
                <a:latin typeface="Outfit" pitchFamily="2" charset="0"/>
              </a:rPr>
              <a:t> de 21 </a:t>
            </a:r>
            <a:r>
              <a:rPr lang="en-US" sz="3600" dirty="0" err="1">
                <a:latin typeface="Outfit" pitchFamily="2" charset="0"/>
              </a:rPr>
              <a:t>ste</a:t>
            </a:r>
            <a:r>
              <a:rPr lang="en-US" sz="3600" dirty="0">
                <a:latin typeface="Outfit" pitchFamily="2" charset="0"/>
              </a:rPr>
              <a:t> </a:t>
            </a:r>
            <a:r>
              <a:rPr lang="en-US" sz="3600" dirty="0" err="1">
                <a:latin typeface="Outfit" pitchFamily="2" charset="0"/>
              </a:rPr>
              <a:t>eeuw</a:t>
            </a:r>
            <a:r>
              <a:rPr lang="en-US" sz="3600" dirty="0">
                <a:latin typeface="Outfit" pitchFamily="2" charset="0"/>
              </a:rPr>
              <a:t> ?</a:t>
            </a:r>
            <a:br>
              <a:rPr lang="en-US" sz="3600" dirty="0">
                <a:latin typeface="Outfit" pitchFamily="2" charset="0"/>
              </a:rPr>
            </a:br>
            <a:r>
              <a:rPr lang="en-US" sz="3600" dirty="0" err="1">
                <a:latin typeface="Outfit" pitchFamily="2" charset="0"/>
              </a:rPr>
              <a:t>onze</a:t>
            </a:r>
            <a:r>
              <a:rPr lang="en-US" sz="3600" dirty="0">
                <a:latin typeface="Outfit" pitchFamily="2" charset="0"/>
              </a:rPr>
              <a:t> </a:t>
            </a:r>
            <a:r>
              <a:rPr lang="en-US" sz="3600" dirty="0" err="1">
                <a:latin typeface="Outfit" pitchFamily="2" charset="0"/>
              </a:rPr>
              <a:t>unieke</a:t>
            </a:r>
            <a:r>
              <a:rPr lang="en-US" sz="3600" dirty="0">
                <a:latin typeface="Outfit" pitchFamily="2" charset="0"/>
              </a:rPr>
              <a:t> </a:t>
            </a:r>
            <a:r>
              <a:rPr lang="en-US" sz="3600" dirty="0" err="1">
                <a:latin typeface="Outfit" pitchFamily="2" charset="0"/>
              </a:rPr>
              <a:t>reputatie</a:t>
            </a:r>
            <a:r>
              <a:rPr lang="en-US" sz="3600" dirty="0">
                <a:latin typeface="Outfit" pitchFamily="2" charset="0"/>
              </a:rPr>
              <a:t> </a:t>
            </a:r>
            <a:r>
              <a:rPr lang="en-US" sz="3600" dirty="0" err="1">
                <a:latin typeface="Outfit" pitchFamily="2" charset="0"/>
              </a:rPr>
              <a:t>wereldwijd</a:t>
            </a:r>
            <a:r>
              <a:rPr lang="en-US" sz="3600" dirty="0">
                <a:latin typeface="Outfit" pitchFamily="2" charset="0"/>
              </a:rPr>
              <a:t> </a:t>
            </a:r>
            <a:r>
              <a:rPr lang="en-US" sz="3600" dirty="0" err="1">
                <a:latin typeface="Outfit" pitchFamily="2" charset="0"/>
              </a:rPr>
              <a:t>versterken</a:t>
            </a:r>
            <a:r>
              <a:rPr lang="en-US" sz="3600" dirty="0">
                <a:latin typeface="Outfit" pitchFamily="2" charset="0"/>
              </a:rPr>
              <a:t> </a:t>
            </a:r>
            <a:r>
              <a:rPr lang="en-US" sz="3600" dirty="0" err="1">
                <a:latin typeface="Outfit" pitchFamily="2" charset="0"/>
              </a:rPr>
              <a:t>en</a:t>
            </a:r>
            <a:r>
              <a:rPr lang="en-US" sz="3600" dirty="0">
                <a:latin typeface="Outfit" pitchFamily="2" charset="0"/>
              </a:rPr>
              <a:t> </a:t>
            </a:r>
            <a:r>
              <a:rPr lang="en-US" sz="3600" dirty="0" err="1">
                <a:latin typeface="Outfit" pitchFamily="2" charset="0"/>
              </a:rPr>
              <a:t>bouwen</a:t>
            </a:r>
            <a:r>
              <a:rPr lang="en-US" sz="3600" dirty="0">
                <a:latin typeface="Outfit" pitchFamily="2" charset="0"/>
              </a:rPr>
              <a:t> </a:t>
            </a:r>
            <a:r>
              <a:rPr lang="en-US" sz="3600" dirty="0" err="1">
                <a:latin typeface="Outfit" pitchFamily="2" charset="0"/>
              </a:rPr>
              <a:t>aan</a:t>
            </a:r>
            <a:r>
              <a:rPr lang="en-US" sz="3600" dirty="0">
                <a:latin typeface="Outfit" pitchFamily="2" charset="0"/>
              </a:rPr>
              <a:t> </a:t>
            </a:r>
            <a:r>
              <a:rPr lang="en-US" sz="3600" dirty="0" err="1">
                <a:latin typeface="Outfit" pitchFamily="2" charset="0"/>
              </a:rPr>
              <a:t>een</a:t>
            </a:r>
            <a:r>
              <a:rPr lang="en-US" sz="3600" dirty="0">
                <a:latin typeface="Outfit" pitchFamily="2" charset="0"/>
              </a:rPr>
              <a:t> (h)</a:t>
            </a:r>
            <a:r>
              <a:rPr lang="en-US" sz="3600" dirty="0" err="1">
                <a:latin typeface="Outfit" pitchFamily="2" charset="0"/>
              </a:rPr>
              <a:t>eerlijke</a:t>
            </a:r>
            <a:r>
              <a:rPr lang="en-US" sz="3600" dirty="0">
                <a:latin typeface="Outfit" pitchFamily="2" charset="0"/>
              </a:rPr>
              <a:t> </a:t>
            </a:r>
            <a:r>
              <a:rPr lang="en-US" sz="3600" dirty="0" err="1">
                <a:latin typeface="Outfit" pitchFamily="2" charset="0"/>
              </a:rPr>
              <a:t>toekomst</a:t>
            </a:r>
            <a:endParaRPr lang="en-GB" sz="3600" dirty="0"/>
          </a:p>
        </p:txBody>
      </p:sp>
      <p:sp>
        <p:nvSpPr>
          <p:cNvPr id="11" name="TextBox 10">
            <a:extLst>
              <a:ext uri="{FF2B5EF4-FFF2-40B4-BE49-F238E27FC236}">
                <a16:creationId xmlns:a16="http://schemas.microsoft.com/office/drawing/2014/main" id="{96F19835-DDA2-0E7D-E208-EB211A754ABC}"/>
              </a:ext>
            </a:extLst>
          </p:cNvPr>
          <p:cNvSpPr txBox="1"/>
          <p:nvPr/>
        </p:nvSpPr>
        <p:spPr>
          <a:xfrm>
            <a:off x="242937" y="5158447"/>
            <a:ext cx="3780000" cy="707886"/>
          </a:xfrm>
          <a:prstGeom prst="rect">
            <a:avLst/>
          </a:prstGeom>
          <a:solidFill>
            <a:schemeClr val="accent6"/>
          </a:solid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algn="ctr"/>
            <a:r>
              <a:rPr lang="en-GB" sz="4000" b="1" dirty="0" err="1">
                <a:latin typeface="Outfit" pitchFamily="2" charset="0"/>
              </a:rPr>
              <a:t>Duurzaamheid</a:t>
            </a:r>
            <a:endParaRPr lang="en-GB" sz="4000" b="1" dirty="0">
              <a:latin typeface="Outfit" pitchFamily="2" charset="0"/>
            </a:endParaRPr>
          </a:p>
        </p:txBody>
      </p:sp>
      <p:pic>
        <p:nvPicPr>
          <p:cNvPr id="4104" name="Picture 8" descr="Tegen 2025 is alle cacao die Lidl België aankoopt Fairtrade">
            <a:extLst>
              <a:ext uri="{FF2B5EF4-FFF2-40B4-BE49-F238E27FC236}">
                <a16:creationId xmlns:a16="http://schemas.microsoft.com/office/drawing/2014/main" id="{74FDB769-87EC-0E49-59EB-57A23B9928A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37" y="2311328"/>
            <a:ext cx="378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
            <a:extLst>
              <a:ext uri="{FF2B5EF4-FFF2-40B4-BE49-F238E27FC236}">
                <a16:creationId xmlns:a16="http://schemas.microsoft.com/office/drawing/2014/main" id="{96F19835-DDA2-0E7D-E208-EB211A754ABC}"/>
              </a:ext>
            </a:extLst>
          </p:cNvPr>
          <p:cNvSpPr txBox="1"/>
          <p:nvPr/>
        </p:nvSpPr>
        <p:spPr>
          <a:xfrm>
            <a:off x="4207409" y="5158447"/>
            <a:ext cx="3780000" cy="707886"/>
          </a:xfrm>
          <a:prstGeom prst="rect">
            <a:avLst/>
          </a:prstGeom>
          <a:solidFill>
            <a:schemeClr val="accent2">
              <a:lumMod val="60000"/>
              <a:lumOff val="4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err="1">
                <a:latin typeface="Outfit" pitchFamily="2" charset="0"/>
              </a:rPr>
              <a:t>Innovatie</a:t>
            </a:r>
            <a:endParaRPr lang="en-GB" sz="4000" b="1" dirty="0">
              <a:latin typeface="Outfit" pitchFamily="2" charset="0"/>
            </a:endParaRPr>
          </a:p>
        </p:txBody>
      </p:sp>
      <p:sp>
        <p:nvSpPr>
          <p:cNvPr id="14" name="TextBox 10">
            <a:extLst>
              <a:ext uri="{FF2B5EF4-FFF2-40B4-BE49-F238E27FC236}">
                <a16:creationId xmlns:a16="http://schemas.microsoft.com/office/drawing/2014/main" id="{B099E0EE-32EF-416F-1313-64D1E12E5CD4}"/>
              </a:ext>
            </a:extLst>
          </p:cNvPr>
          <p:cNvSpPr txBox="1"/>
          <p:nvPr/>
        </p:nvSpPr>
        <p:spPr>
          <a:xfrm>
            <a:off x="8171881" y="5149642"/>
            <a:ext cx="3780000" cy="707886"/>
          </a:xfrm>
          <a:prstGeom prst="rect">
            <a:avLst/>
          </a:prstGeom>
          <a:solidFill>
            <a:schemeClr val="accent4">
              <a:lumMod val="60000"/>
              <a:lumOff val="4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latin typeface="Outfit" pitchFamily="2" charset="0"/>
              </a:rPr>
              <a:t>Talent</a:t>
            </a:r>
          </a:p>
        </p:txBody>
      </p:sp>
      <p:pic>
        <p:nvPicPr>
          <p:cNvPr id="4114" name="Picture 18" descr="KU Leuven Geel zet sterk in op Innovatie in samenwerking met bedrijven —  cocoon2440">
            <a:extLst>
              <a:ext uri="{FF2B5EF4-FFF2-40B4-BE49-F238E27FC236}">
                <a16:creationId xmlns:a16="http://schemas.microsoft.com/office/drawing/2014/main" id="{FDB1F2C4-5B12-230B-FC22-55A9DB035AA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7409" y="2311328"/>
            <a:ext cx="378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6 tips om talenten aan te trekken en te behouden | Fevia">
            <a:extLst>
              <a:ext uri="{FF2B5EF4-FFF2-40B4-BE49-F238E27FC236}">
                <a16:creationId xmlns:a16="http://schemas.microsoft.com/office/drawing/2014/main" id="{7EE8CD15-6FC7-1D15-B05C-DBEDB6C2AAF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882" y="2311328"/>
            <a:ext cx="378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B1B95F-3A6E-DC81-B06B-F6E5401275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B8B151-6656-5B3B-F7CD-89F241580491}"/>
              </a:ext>
            </a:extLst>
          </p:cNvPr>
          <p:cNvSpPr>
            <a:spLocks noGrp="1"/>
          </p:cNvSpPr>
          <p:nvPr>
            <p:ph type="title" idx="4294967295"/>
          </p:nvPr>
        </p:nvSpPr>
        <p:spPr>
          <a:xfrm>
            <a:off x="4465297" y="647700"/>
            <a:ext cx="2360805" cy="5557838"/>
          </a:xfrm>
        </p:spPr>
        <p:txBody>
          <a:bodyPr vert="horz" lIns="91440" tIns="45720" rIns="91440" bIns="45720" rtlCol="0" anchor="ctr">
            <a:normAutofit/>
          </a:bodyPr>
          <a:lstStyle/>
          <a:p>
            <a:pPr>
              <a:defRPr/>
            </a:pPr>
            <a:r>
              <a:rPr lang="en-US" sz="3600" dirty="0">
                <a:latin typeface="Outfit" pitchFamily="2" charset="0"/>
              </a:rPr>
              <a:t>Samen </a:t>
            </a:r>
            <a:r>
              <a:rPr lang="en-US" sz="3600" dirty="0" err="1">
                <a:latin typeface="Outfit" pitchFamily="2" charset="0"/>
              </a:rPr>
              <a:t>maken</a:t>
            </a:r>
            <a:r>
              <a:rPr lang="en-US" sz="3600" dirty="0">
                <a:latin typeface="Outfit" pitchFamily="2" charset="0"/>
              </a:rPr>
              <a:t> we (h)</a:t>
            </a:r>
            <a:r>
              <a:rPr lang="en-US" sz="3600" dirty="0" err="1">
                <a:latin typeface="Outfit" pitchFamily="2" charset="0"/>
              </a:rPr>
              <a:t>eerlijke</a:t>
            </a:r>
            <a:r>
              <a:rPr lang="en-US" sz="3600" dirty="0">
                <a:latin typeface="Outfit" pitchFamily="2" charset="0"/>
              </a:rPr>
              <a:t> </a:t>
            </a:r>
            <a:r>
              <a:rPr lang="en-US" sz="3600" dirty="0" err="1">
                <a:latin typeface="Outfit" pitchFamily="2" charset="0"/>
              </a:rPr>
              <a:t>producten</a:t>
            </a:r>
            <a:endParaRPr lang="en-US" sz="3600" dirty="0">
              <a:latin typeface="Outfit" pitchFamily="2" charset="0"/>
            </a:endParaRPr>
          </a:p>
        </p:txBody>
      </p:sp>
      <p:pic>
        <p:nvPicPr>
          <p:cNvPr id="6" name="Picture 5" descr="A poster with text and images&#10;&#10;AI-generated content may be incorrect.">
            <a:extLst>
              <a:ext uri="{FF2B5EF4-FFF2-40B4-BE49-F238E27FC236}">
                <a16:creationId xmlns:a16="http://schemas.microsoft.com/office/drawing/2014/main" id="{82B3C406-15A5-D994-66D6-E84021ED1A9E}"/>
              </a:ext>
            </a:extLst>
          </p:cNvPr>
          <p:cNvPicPr>
            <a:picLocks noChangeAspect="1"/>
          </p:cNvPicPr>
          <p:nvPr/>
        </p:nvPicPr>
        <p:blipFill>
          <a:blip r:embed="rId3"/>
          <a:srcRect l="26525"/>
          <a:stretch/>
        </p:blipFill>
        <p:spPr>
          <a:xfrm>
            <a:off x="114320" y="1587"/>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4" name="Content Placeholder 3">
            <a:extLst>
              <a:ext uri="{FF2B5EF4-FFF2-40B4-BE49-F238E27FC236}">
                <a16:creationId xmlns:a16="http://schemas.microsoft.com/office/drawing/2014/main" id="{382590FC-8AD4-81E3-DC1B-83A2F749AA8A}"/>
              </a:ext>
            </a:extLst>
          </p:cNvPr>
          <p:cNvSpPr>
            <a:spLocks noGrp="1"/>
          </p:cNvSpPr>
          <p:nvPr>
            <p:ph idx="4294967295"/>
          </p:nvPr>
        </p:nvSpPr>
        <p:spPr>
          <a:xfrm>
            <a:off x="6826103" y="228601"/>
            <a:ext cx="5365878" cy="6486524"/>
          </a:xfrm>
        </p:spPr>
        <p:txBody>
          <a:bodyPr vert="horz" lIns="91440" tIns="45720" rIns="91440" bIns="45720" rtlCol="0" anchor="ctr">
            <a:noAutofit/>
          </a:bodyPr>
          <a:lstStyle/>
          <a:p>
            <a:pPr marL="0" indent="0">
              <a:buNone/>
            </a:pPr>
            <a:r>
              <a:rPr lang="en-US" sz="2400" b="1" dirty="0">
                <a:latin typeface="Outfit" pitchFamily="2" charset="0"/>
              </a:rPr>
              <a:t>Beyond Chocolate</a:t>
            </a:r>
          </a:p>
          <a:p>
            <a:r>
              <a:rPr lang="en-US" sz="2400" dirty="0">
                <a:latin typeface="Outfit" pitchFamily="2" charset="0"/>
              </a:rPr>
              <a:t>1</a:t>
            </a:r>
            <a:r>
              <a:rPr lang="en-US" sz="2400" baseline="30000" dirty="0">
                <a:latin typeface="Outfit" pitchFamily="2" charset="0"/>
              </a:rPr>
              <a:t>st</a:t>
            </a:r>
            <a:r>
              <a:rPr lang="en-US" sz="2400" dirty="0">
                <a:latin typeface="Outfit" pitchFamily="2" charset="0"/>
              </a:rPr>
              <a:t> </a:t>
            </a:r>
            <a:r>
              <a:rPr lang="en-US" sz="2400" b="1" dirty="0">
                <a:latin typeface="Outfit" pitchFamily="2" charset="0"/>
              </a:rPr>
              <a:t>multi-stakeholders </a:t>
            </a:r>
            <a:r>
              <a:rPr lang="en-US" sz="2400" b="1" dirty="0" err="1">
                <a:latin typeface="Outfit" pitchFamily="2" charset="0"/>
              </a:rPr>
              <a:t>initiatief</a:t>
            </a:r>
            <a:r>
              <a:rPr lang="en-US" sz="2400" b="1" dirty="0">
                <a:latin typeface="Outfit" pitchFamily="2" charset="0"/>
              </a:rPr>
              <a:t> </a:t>
            </a:r>
            <a:r>
              <a:rPr lang="en-US" sz="2400" dirty="0">
                <a:latin typeface="Outfit" pitchFamily="2" charset="0"/>
              </a:rPr>
              <a:t>om </a:t>
            </a:r>
            <a:r>
              <a:rPr lang="en-US" sz="2400" dirty="0" err="1">
                <a:latin typeface="Outfit" pitchFamily="2" charset="0"/>
              </a:rPr>
              <a:t>cacaosector</a:t>
            </a:r>
            <a:r>
              <a:rPr lang="en-US" sz="2400" dirty="0">
                <a:latin typeface="Outfit" pitchFamily="2" charset="0"/>
              </a:rPr>
              <a:t> </a:t>
            </a:r>
            <a:r>
              <a:rPr lang="en-US" sz="2400" dirty="0" err="1">
                <a:latin typeface="Outfit" pitchFamily="2" charset="0"/>
              </a:rPr>
              <a:t>te</a:t>
            </a:r>
            <a:r>
              <a:rPr lang="en-US" sz="2400" dirty="0">
                <a:latin typeface="Outfit" pitchFamily="2" charset="0"/>
              </a:rPr>
              <a:t> </a:t>
            </a:r>
            <a:r>
              <a:rPr lang="en-US" sz="2400" dirty="0" err="1">
                <a:latin typeface="Outfit" pitchFamily="2" charset="0"/>
              </a:rPr>
              <a:t>verduurzamen</a:t>
            </a:r>
            <a:r>
              <a:rPr lang="en-US" sz="2400" dirty="0">
                <a:latin typeface="Outfit" pitchFamily="2" charset="0"/>
              </a:rPr>
              <a:t> (2018)</a:t>
            </a:r>
          </a:p>
          <a:p>
            <a:r>
              <a:rPr lang="en-US" sz="2400" dirty="0">
                <a:latin typeface="Outfit" pitchFamily="2" charset="0"/>
              </a:rPr>
              <a:t>Doel  2025: 100% van </a:t>
            </a:r>
            <a:r>
              <a:rPr lang="en-US" sz="2400" dirty="0" err="1">
                <a:latin typeface="Outfit" pitchFamily="2" charset="0"/>
              </a:rPr>
              <a:t>chocolade</a:t>
            </a:r>
            <a:r>
              <a:rPr lang="en-US" sz="2400" dirty="0">
                <a:latin typeface="Outfit" pitchFamily="2" charset="0"/>
              </a:rPr>
              <a:t> </a:t>
            </a:r>
            <a:r>
              <a:rPr lang="en-US" sz="2400" dirty="0" err="1">
                <a:latin typeface="Outfit" pitchFamily="2" charset="0"/>
              </a:rPr>
              <a:t>verkocht</a:t>
            </a:r>
            <a:r>
              <a:rPr lang="en-US" sz="2400" dirty="0">
                <a:latin typeface="Outfit" pitchFamily="2" charset="0"/>
              </a:rPr>
              <a:t> in </a:t>
            </a:r>
            <a:r>
              <a:rPr lang="en-US" sz="2400" dirty="0" err="1">
                <a:latin typeface="Outfit" pitchFamily="2" charset="0"/>
              </a:rPr>
              <a:t>België</a:t>
            </a:r>
            <a:r>
              <a:rPr lang="en-US" sz="2400" dirty="0">
                <a:latin typeface="Outfit" pitchFamily="2" charset="0"/>
              </a:rPr>
              <a:t>, is </a:t>
            </a:r>
            <a:r>
              <a:rPr lang="en-US" sz="2400" dirty="0" err="1">
                <a:latin typeface="Outfit" pitchFamily="2" charset="0"/>
              </a:rPr>
              <a:t>gecertificeerd</a:t>
            </a:r>
            <a:r>
              <a:rPr lang="en-US" sz="2400" dirty="0">
                <a:latin typeface="Outfit" pitchFamily="2" charset="0"/>
              </a:rPr>
              <a:t> of conform </a:t>
            </a:r>
            <a:r>
              <a:rPr lang="en-US" sz="2400" dirty="0" err="1">
                <a:latin typeface="Outfit" pitchFamily="2" charset="0"/>
              </a:rPr>
              <a:t>bedrijfseigenduurzaamheids-programma</a:t>
            </a:r>
            <a:r>
              <a:rPr lang="en-US" sz="2400" dirty="0">
                <a:latin typeface="Outfit" pitchFamily="2" charset="0"/>
              </a:rPr>
              <a:t> </a:t>
            </a:r>
          </a:p>
          <a:p>
            <a:endParaRPr lang="en-US" sz="2400" b="1" dirty="0">
              <a:latin typeface="Outfit" pitchFamily="2" charset="0"/>
            </a:endParaRPr>
          </a:p>
          <a:p>
            <a:pPr marL="0" indent="0">
              <a:buNone/>
            </a:pPr>
            <a:r>
              <a:rPr lang="en-US" sz="2400" b="1" dirty="0">
                <a:latin typeface="Outfit" pitchFamily="2" charset="0"/>
              </a:rPr>
              <a:t>Roadmap </a:t>
            </a:r>
            <a:r>
              <a:rPr lang="en-US" sz="2400" b="1" dirty="0" err="1">
                <a:latin typeface="Outfit" pitchFamily="2" charset="0"/>
              </a:rPr>
              <a:t>duurzaamheidstrategie</a:t>
            </a:r>
            <a:r>
              <a:rPr lang="en-US" sz="2400" b="1" dirty="0">
                <a:latin typeface="Outfit" pitchFamily="2" charset="0"/>
              </a:rPr>
              <a:t> 2030</a:t>
            </a:r>
          </a:p>
          <a:p>
            <a:pPr lvl="1"/>
            <a:r>
              <a:rPr lang="en-US" dirty="0" err="1">
                <a:latin typeface="Outfit" pitchFamily="2" charset="0"/>
              </a:rPr>
              <a:t>Praktische</a:t>
            </a:r>
            <a:r>
              <a:rPr lang="en-US" dirty="0">
                <a:latin typeface="Outfit" pitchFamily="2" charset="0"/>
              </a:rPr>
              <a:t> gids</a:t>
            </a:r>
          </a:p>
          <a:p>
            <a:pPr lvl="1"/>
            <a:r>
              <a:rPr lang="en-US" dirty="0" err="1">
                <a:latin typeface="Outfit" pitchFamily="2" charset="0"/>
              </a:rPr>
              <a:t>Vraag</a:t>
            </a:r>
            <a:r>
              <a:rPr lang="en-US" dirty="0">
                <a:latin typeface="Outfit" pitchFamily="2" charset="0"/>
              </a:rPr>
              <a:t> </a:t>
            </a:r>
            <a:r>
              <a:rPr lang="en-US" dirty="0" err="1">
                <a:latin typeface="Outfit" pitchFamily="2" charset="0"/>
              </a:rPr>
              <a:t>naar</a:t>
            </a:r>
            <a:r>
              <a:rPr lang="en-US" dirty="0">
                <a:latin typeface="Outfit" pitchFamily="2" charset="0"/>
              </a:rPr>
              <a:t> </a:t>
            </a:r>
            <a:r>
              <a:rPr lang="en-US" dirty="0" err="1">
                <a:latin typeface="Outfit" pitchFamily="2" charset="0"/>
              </a:rPr>
              <a:t>duurzame</a:t>
            </a:r>
            <a:r>
              <a:rPr lang="en-US" dirty="0">
                <a:latin typeface="Outfit" pitchFamily="2" charset="0"/>
              </a:rPr>
              <a:t> </a:t>
            </a:r>
            <a:r>
              <a:rPr lang="en-US" dirty="0" err="1">
                <a:latin typeface="Outfit" pitchFamily="2" charset="0"/>
              </a:rPr>
              <a:t>Belgische</a:t>
            </a:r>
            <a:r>
              <a:rPr lang="en-US" dirty="0">
                <a:latin typeface="Outfit" pitchFamily="2" charset="0"/>
              </a:rPr>
              <a:t> </a:t>
            </a:r>
            <a:r>
              <a:rPr lang="en-US" dirty="0" err="1">
                <a:latin typeface="Outfit" pitchFamily="2" charset="0"/>
              </a:rPr>
              <a:t>chocolade</a:t>
            </a:r>
            <a:r>
              <a:rPr lang="en-US" dirty="0">
                <a:latin typeface="Outfit" pitchFamily="2" charset="0"/>
              </a:rPr>
              <a:t> </a:t>
            </a:r>
            <a:r>
              <a:rPr lang="en-US" dirty="0" err="1">
                <a:latin typeface="Outfit" pitchFamily="2" charset="0"/>
              </a:rPr>
              <a:t>doen</a:t>
            </a:r>
            <a:r>
              <a:rPr lang="en-US" dirty="0">
                <a:latin typeface="Outfit" pitchFamily="2" charset="0"/>
              </a:rPr>
              <a:t> </a:t>
            </a:r>
            <a:r>
              <a:rPr lang="en-US" dirty="0" err="1">
                <a:latin typeface="Outfit" pitchFamily="2" charset="0"/>
              </a:rPr>
              <a:t>stijgen</a:t>
            </a:r>
            <a:endParaRPr lang="en-US" dirty="0">
              <a:latin typeface="Outfit" pitchFamily="2" charset="0"/>
            </a:endParaRPr>
          </a:p>
          <a:p>
            <a:pPr lvl="1"/>
            <a:r>
              <a:rPr lang="en-US" dirty="0">
                <a:latin typeface="Outfit" pitchFamily="2" charset="0"/>
              </a:rPr>
              <a:t>Living Income </a:t>
            </a:r>
            <a:r>
              <a:rPr lang="en-US" dirty="0" err="1">
                <a:latin typeface="Outfit" pitchFamily="2" charset="0"/>
              </a:rPr>
              <a:t>voor</a:t>
            </a:r>
            <a:r>
              <a:rPr lang="en-US" dirty="0">
                <a:latin typeface="Outfit" pitchFamily="2" charset="0"/>
              </a:rPr>
              <a:t> </a:t>
            </a:r>
            <a:r>
              <a:rPr lang="en-US" dirty="0" err="1">
                <a:latin typeface="Outfit" pitchFamily="2" charset="0"/>
              </a:rPr>
              <a:t>cacaoboeren</a:t>
            </a:r>
            <a:endParaRPr lang="en-US" dirty="0">
              <a:latin typeface="Outfit" pitchFamily="2" charset="0"/>
            </a:endParaRPr>
          </a:p>
          <a:p>
            <a:pPr marL="457200" lvl="1" indent="0">
              <a:buNone/>
            </a:pPr>
            <a:r>
              <a:rPr lang="en-US" sz="2000" dirty="0">
                <a:latin typeface="Outfit" pitchFamily="2" charset="0"/>
              </a:rPr>
              <a:t>	3.300€ vs benchmark 6.700€/</a:t>
            </a:r>
            <a:r>
              <a:rPr lang="en-US" sz="2000" dirty="0" err="1">
                <a:latin typeface="Outfit" pitchFamily="2" charset="0"/>
              </a:rPr>
              <a:t>jaar</a:t>
            </a:r>
            <a:r>
              <a:rPr lang="en-US" sz="2000" dirty="0">
                <a:latin typeface="Outfit" pitchFamily="2" charset="0"/>
              </a:rPr>
              <a:t>*</a:t>
            </a:r>
          </a:p>
          <a:p>
            <a:pPr marL="457200" lvl="1" indent="0">
              <a:buNone/>
            </a:pPr>
            <a:r>
              <a:rPr lang="en-US" sz="2000" dirty="0">
                <a:latin typeface="Outfit" pitchFamily="2" charset="0"/>
              </a:rPr>
              <a:t>	(* Fairtrade </a:t>
            </a:r>
            <a:r>
              <a:rPr lang="en-US" sz="2000" dirty="0" err="1">
                <a:latin typeface="Outfit" pitchFamily="2" charset="0"/>
              </a:rPr>
              <a:t>studie</a:t>
            </a:r>
            <a:r>
              <a:rPr lang="en-US" sz="2000" dirty="0">
                <a:latin typeface="Outfit" pitchFamily="2" charset="0"/>
              </a:rPr>
              <a:t>)</a:t>
            </a:r>
          </a:p>
        </p:txBody>
      </p:sp>
    </p:spTree>
    <p:extLst>
      <p:ext uri="{BB962C8B-B14F-4D97-AF65-F5344CB8AC3E}">
        <p14:creationId xmlns:p14="http://schemas.microsoft.com/office/powerpoint/2010/main" val="6455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c8e8b7-32b4-4828-b026-c34d6e3f97e2">
      <Terms xmlns="http://schemas.microsoft.com/office/infopath/2007/PartnerControls"/>
    </lcf76f155ced4ddcb4097134ff3c332f>
    <TaxCatchAll xmlns="ca486b02-8ead-45f8-8c27-cf9e1796729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EDAA8C6071124D8F381E283D311298" ma:contentTypeVersion="18" ma:contentTypeDescription="Create a new document." ma:contentTypeScope="" ma:versionID="b21caee7fe8fd3b3e81468310187fece">
  <xsd:schema xmlns:xsd="http://www.w3.org/2001/XMLSchema" xmlns:xs="http://www.w3.org/2001/XMLSchema" xmlns:p="http://schemas.microsoft.com/office/2006/metadata/properties" xmlns:ns2="0ac8e8b7-32b4-4828-b026-c34d6e3f97e2" xmlns:ns3="ca486b02-8ead-45f8-8c27-cf9e17967293" targetNamespace="http://schemas.microsoft.com/office/2006/metadata/properties" ma:root="true" ma:fieldsID="ce15e36b30fbc97bced7ca73b5d6ea47" ns2:_="" ns3:_="">
    <xsd:import namespace="0ac8e8b7-32b4-4828-b026-c34d6e3f97e2"/>
    <xsd:import namespace="ca486b02-8ead-45f8-8c27-cf9e179672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8e8b7-32b4-4828-b026-c34d6e3f97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04e4a2-2def-44fe-924f-e7ad446210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486b02-8ead-45f8-8c27-cf9e1796729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8315ec3-9b25-4a23-8193-9682a0e0526a}" ma:internalName="TaxCatchAll" ma:showField="CatchAllData" ma:web="ca486b02-8ead-45f8-8c27-cf9e179672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2ED784-6924-4BA4-B7CE-786F1AE36332}">
  <ds:schemaRefs>
    <ds:schemaRef ds:uri="http://schemas.microsoft.com/sharepoint/v3/contenttype/forms"/>
  </ds:schemaRefs>
</ds:datastoreItem>
</file>

<file path=customXml/itemProps2.xml><?xml version="1.0" encoding="utf-8"?>
<ds:datastoreItem xmlns:ds="http://schemas.openxmlformats.org/officeDocument/2006/customXml" ds:itemID="{197DAAB5-5BF9-4F05-9760-81CED131E122}">
  <ds:schemaRefs>
    <ds:schemaRef ds:uri="http://schemas.microsoft.com/office/2006/metadata/properties"/>
    <ds:schemaRef ds:uri="http://schemas.microsoft.com/office/infopath/2007/PartnerControls"/>
    <ds:schemaRef ds:uri="0ac8e8b7-32b4-4828-b026-c34d6e3f97e2"/>
    <ds:schemaRef ds:uri="ca486b02-8ead-45f8-8c27-cf9e17967293"/>
  </ds:schemaRefs>
</ds:datastoreItem>
</file>

<file path=customXml/itemProps3.xml><?xml version="1.0" encoding="utf-8"?>
<ds:datastoreItem xmlns:ds="http://schemas.openxmlformats.org/officeDocument/2006/customXml" ds:itemID="{6478B419-B01A-4191-B297-0D3E7E219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8e8b7-32b4-4828-b026-c34d6e3f97e2"/>
    <ds:schemaRef ds:uri="ca486b02-8ead-45f8-8c27-cf9e17967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7407</TotalTime>
  <Words>1136</Words>
  <Application>Microsoft Macintosh PowerPoint</Application>
  <PresentationFormat>Widescreen</PresentationFormat>
  <Paragraphs>235</Paragraphs>
  <Slides>25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Calibri Light</vt:lpstr>
      <vt:lpstr>Google Sans</vt:lpstr>
      <vt:lpstr>Outfit</vt:lpstr>
      <vt:lpstr>Office 2013 - 2022 Theme</vt:lpstr>
      <vt:lpstr>Draag bij aan een (h)eerlijke wereld en kies bewust voor de smaakvolle en boeiende sector van Belgische chocolade, koekjes en confiserie.</vt:lpstr>
      <vt:lpstr>Het economisch belang van de sector chocolade, biscuits &amp; confiserie   % aandeel in  totale voedingsindustrie in België</vt:lpstr>
      <vt:lpstr>PowerPoint Presentation</vt:lpstr>
      <vt:lpstr>België : het land van chocolade bij uitstek …</vt:lpstr>
      <vt:lpstr>Wat maakt Belgische chocolade uniek?</vt:lpstr>
      <vt:lpstr>Belgische koekjes, peperkoek, speculoos, wafels, … ook met een fascinerende geschiedenis</vt:lpstr>
      <vt:lpstr>Belgische confiserie is eveneens nationaal erfgoed</vt:lpstr>
      <vt:lpstr>Wat is onze ambitie voor de 21 ste eeuw ? onze unieke reputatie wereldwijd versterken en bouwen aan een (h)eerlijke toekomst</vt:lpstr>
      <vt:lpstr>Samen maken we (h)eerlijke producten</vt:lpstr>
      <vt:lpstr>Belgische bedrijven : pioniers sinds meer dan 100 jaar dankzij hun authenticiteit,  vakmanschap, innovatiekracht en entrepreneurship</vt:lpstr>
      <vt:lpstr>PowerPoint Presentation</vt:lpstr>
      <vt:lpstr>Werkgelegenheid verzekerd!</vt:lpstr>
      <vt:lpstr>Talent aantrekken, behouden  en motiveren</vt:lpstr>
      <vt:lpstr>Waarom chocolatier worden? “Chocolatier is een vak voor wie creatief  en gepassioneerd is.”  “Je geeft je eigen smaak aan je creaties, en je ziet elke dag het resultaat van je werk.”   “Of je nu droomt van een eigen zaak, of wil werken bij een chocolaterie of in een chocoladebedrijf,  je hebt  alle kansen om je talent te tonen“</vt:lpstr>
      <vt:lpstr>PowerPoint Presentation</vt:lpstr>
      <vt:lpstr>Wat maakt de job van biscuitier zo aantrekkelijk?</vt:lpstr>
      <vt:lpstr>Wat maakt de job van confiseur zo aantrekkelijk?</vt:lpstr>
      <vt:lpstr>Jullie gastspreker : vul je naam in</vt:lpstr>
      <vt:lpstr>Ons bedrijf  </vt:lpstr>
      <vt:lpstr>Wat doen we?</vt:lpstr>
      <vt:lpstr>Welke zijn de meest gevraagde profielen in onze sector?</vt:lpstr>
      <vt:lpstr>Wat zijn mijn motivaties om te werken in de lekkerste sector?</vt:lpstr>
      <vt:lpstr>Vragen?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Deblauwe David</dc:creator>
  <cp:lastModifiedBy>Mieke Callebaut</cp:lastModifiedBy>
  <cp:revision>47</cp:revision>
  <dcterms:created xsi:type="dcterms:W3CDTF">2025-02-09T17:56:43Z</dcterms:created>
  <dcterms:modified xsi:type="dcterms:W3CDTF">2025-11-14T14:41:44Z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0x01010023EDAA8C6071124D8F381E283D311298</vt:lpwstr>
  </property>
  <property fmtid="{D5CDD505-2E9C-101B-9397-08002B2CF9AE}" pid="3" name="MediaServiceImageTags">
    <vt:lpwstr/>
  </property>
</Properties>
</file>